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7" r:id="rId3"/>
    <p:sldId id="264" r:id="rId4"/>
    <p:sldId id="268" r:id="rId5"/>
    <p:sldId id="266" r:id="rId6"/>
    <p:sldId id="263" r:id="rId7"/>
    <p:sldId id="260" r:id="rId8"/>
    <p:sldId id="257" r:id="rId9"/>
    <p:sldId id="261" r:id="rId10"/>
    <p:sldId id="262" r:id="rId11"/>
    <p:sldId id="269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175AC-97CF-48C8-A3BB-4C899A8E642C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8DABC-9C1E-44EF-BCF8-37FE1871ED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09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3814-F631-43B8-81FE-5D02CBD66B8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5E59-3402-46B8-B716-517EE0DA0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45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3814-F631-43B8-81FE-5D02CBD66B8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5E59-3402-46B8-B716-517EE0DA0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66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3814-F631-43B8-81FE-5D02CBD66B8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5E59-3402-46B8-B716-517EE0DA0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6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3814-F631-43B8-81FE-5D02CBD66B8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5E59-3402-46B8-B716-517EE0DA0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3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3814-F631-43B8-81FE-5D02CBD66B8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5E59-3402-46B8-B716-517EE0DA0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9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3814-F631-43B8-81FE-5D02CBD66B8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5E59-3402-46B8-B716-517EE0DA0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9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3814-F631-43B8-81FE-5D02CBD66B8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5E59-3402-46B8-B716-517EE0DA0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45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3814-F631-43B8-81FE-5D02CBD66B8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5E59-3402-46B8-B716-517EE0DA0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49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3814-F631-43B8-81FE-5D02CBD66B8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5E59-3402-46B8-B716-517EE0DA0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2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3814-F631-43B8-81FE-5D02CBD66B8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5E59-3402-46B8-B716-517EE0DA0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73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3814-F631-43B8-81FE-5D02CBD66B8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5E59-3402-46B8-B716-517EE0DA0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9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A3814-F631-43B8-81FE-5D02CBD66B8F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5E59-3402-46B8-B716-517EE0DA0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60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336" y="3163745"/>
            <a:ext cx="7772400" cy="1255856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Graduate </a:t>
            </a:r>
            <a:r>
              <a:rPr lang="en-US" sz="5400" dirty="0" smtClean="0">
                <a:solidFill>
                  <a:srgbClr val="FFFF00"/>
                </a:solidFill>
              </a:rPr>
              <a:t>Council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136" y="4419600"/>
            <a:ext cx="6400800" cy="2286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Mary Beth Sampson, </a:t>
            </a:r>
            <a:r>
              <a:rPr lang="en-US" sz="2800" dirty="0" err="1" smtClean="0"/>
              <a:t>EdD</a:t>
            </a:r>
            <a:endParaRPr lang="en-US" sz="2800" dirty="0" smtClean="0"/>
          </a:p>
          <a:p>
            <a:r>
              <a:rPr lang="en-US" sz="2800" dirty="0" smtClean="0"/>
              <a:t>Interim </a:t>
            </a:r>
            <a:r>
              <a:rPr lang="en-US" sz="2800" dirty="0" smtClean="0"/>
              <a:t>Dean</a:t>
            </a:r>
          </a:p>
          <a:p>
            <a:r>
              <a:rPr lang="en-US" sz="2800" dirty="0" smtClean="0"/>
              <a:t>Graduate School</a:t>
            </a:r>
          </a:p>
          <a:p>
            <a:r>
              <a:rPr lang="en-US" sz="2800" dirty="0" smtClean="0"/>
              <a:t>Mary.Sampson@tamuc.edu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37127"/>
            <a:ext cx="4412673" cy="24427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87336" y="2802523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Member of the Texas A&amp;M University System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357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</a:t>
            </a:r>
            <a:r>
              <a:rPr lang="en-US" dirty="0" smtClean="0">
                <a:solidFill>
                  <a:srgbClr val="FFFF00"/>
                </a:solidFill>
              </a:rPr>
              <a:t>Sub Committee Composition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Member of the Graduate Council from each College/School</a:t>
            </a:r>
          </a:p>
          <a:p>
            <a:r>
              <a:rPr lang="en-US" dirty="0" smtClean="0"/>
              <a:t>Committee Chairs and members are Appointment by Graduate Dean in Consultation with Associate Graduate Dean</a:t>
            </a:r>
          </a:p>
          <a:p>
            <a:r>
              <a:rPr lang="en-US" dirty="0" smtClean="0"/>
              <a:t>Student Representative for each Committee except Graduate Faculty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09"/>
            <a:ext cx="1922952" cy="106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69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Pros-Cons-Issues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Pro</a:t>
            </a:r>
          </a:p>
          <a:p>
            <a:pPr lvl="1"/>
            <a:r>
              <a:rPr lang="en-US" dirty="0" smtClean="0"/>
              <a:t>Efficient Use of Resources</a:t>
            </a:r>
          </a:p>
          <a:p>
            <a:pPr lvl="1"/>
            <a:r>
              <a:rPr lang="en-US" dirty="0" smtClean="0"/>
              <a:t>Centralized Records/Databases/Tracking</a:t>
            </a:r>
          </a:p>
          <a:p>
            <a:pPr lvl="1"/>
            <a:r>
              <a:rPr lang="en-US" dirty="0" smtClean="0"/>
              <a:t>Consistent Processes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</a:t>
            </a:r>
          </a:p>
          <a:p>
            <a:pPr marL="457200" lvl="1" indent="0">
              <a:buNone/>
            </a:pPr>
            <a:r>
              <a:rPr lang="en-US" dirty="0"/>
              <a:t>−</a:t>
            </a:r>
            <a:r>
              <a:rPr lang="en-US" dirty="0" smtClean="0"/>
              <a:t> Extremely High Level of Responsibility </a:t>
            </a:r>
          </a:p>
          <a:p>
            <a:pPr marL="457200" lvl="1" indent="0">
              <a:buNone/>
            </a:pPr>
            <a:r>
              <a:rPr lang="en-US" dirty="0"/>
              <a:t>−</a:t>
            </a:r>
            <a:r>
              <a:rPr lang="en-US" dirty="0" smtClean="0"/>
              <a:t> No Academic Area Direct Reports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So . . . </a:t>
            </a:r>
          </a:p>
          <a:p>
            <a:pPr marL="457200" lvl="1" indent="0">
              <a:buNone/>
            </a:pPr>
            <a:r>
              <a:rPr lang="en-US" dirty="0" smtClean="0"/>
              <a:t>Requires Communication, Collaboration,  Advocacy, and Institutionalization of Processes and Procedures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09"/>
            <a:ext cx="1922952" cy="106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46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09"/>
            <a:ext cx="1922952" cy="1064491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FFFF00"/>
                </a:solidFill>
              </a:rPr>
              <a:t>Graduate Council</a:t>
            </a:r>
          </a:p>
          <a:p>
            <a:pPr marL="0" indent="0" algn="ctr">
              <a:buNone/>
            </a:pPr>
            <a:r>
              <a:rPr lang="en-US" sz="7200" dirty="0" smtClean="0"/>
              <a:t> in a </a:t>
            </a: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FFFF00"/>
                </a:solidFill>
              </a:rPr>
              <a:t>Centralized Graduate School Structure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4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FFFF00"/>
                </a:solidFill>
              </a:rPr>
              <a:t>Enrollment and Degrees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622" y="1152525"/>
            <a:ext cx="5871056" cy="3076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371959"/>
            <a:ext cx="5181600" cy="2517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09"/>
            <a:ext cx="1922952" cy="106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61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09"/>
            <a:ext cx="1922952" cy="1064491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dirty="0" smtClean="0"/>
              <a:t>Graduation</a:t>
            </a:r>
          </a:p>
          <a:p>
            <a:pPr marL="0" indent="0">
              <a:buNone/>
            </a:pPr>
            <a:r>
              <a:rPr lang="en-US" dirty="0" smtClean="0"/>
              <a:t>						Retention</a:t>
            </a:r>
          </a:p>
          <a:p>
            <a:pPr marL="0" indent="0">
              <a:buNone/>
            </a:pPr>
            <a:r>
              <a:rPr lang="en-US" dirty="0" smtClean="0"/>
              <a:t>					Enrollment</a:t>
            </a:r>
          </a:p>
          <a:p>
            <a:pPr marL="0" indent="0">
              <a:buNone/>
            </a:pPr>
            <a:r>
              <a:rPr lang="en-US" dirty="0" smtClean="0"/>
              <a:t>				Advisement</a:t>
            </a:r>
          </a:p>
          <a:p>
            <a:pPr marL="0" indent="0">
              <a:buNone/>
            </a:pPr>
            <a:r>
              <a:rPr lang="en-US" dirty="0" smtClean="0"/>
              <a:t>			Admission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FF00"/>
                </a:solidFill>
              </a:rPr>
              <a:t>Application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Recruitment</a:t>
            </a:r>
          </a:p>
          <a:p>
            <a:pPr marL="0" indent="0">
              <a:buNone/>
            </a:pPr>
            <a:r>
              <a:rPr lang="en-US" sz="2800" dirty="0" smtClean="0"/>
              <a:t>Marketing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29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Graduate School Staff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9530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Graduate Dean</a:t>
            </a:r>
          </a:p>
          <a:p>
            <a:r>
              <a:rPr lang="en-US" sz="2400" dirty="0" smtClean="0"/>
              <a:t>Associate Graduate Dean</a:t>
            </a:r>
          </a:p>
          <a:p>
            <a:pPr lvl="1"/>
            <a:r>
              <a:rPr lang="en-US" sz="2000" dirty="0" smtClean="0"/>
              <a:t>Executive Assistant </a:t>
            </a:r>
          </a:p>
          <a:p>
            <a:pPr lvl="1"/>
            <a:r>
              <a:rPr lang="en-US" sz="2000" dirty="0" smtClean="0"/>
              <a:t>Communications Specialist</a:t>
            </a:r>
          </a:p>
          <a:p>
            <a:pPr lvl="1"/>
            <a:r>
              <a:rPr lang="en-US" sz="2000" dirty="0" smtClean="0"/>
              <a:t>Data Analyst &amp; Visualizer</a:t>
            </a:r>
          </a:p>
          <a:p>
            <a:pPr lvl="1"/>
            <a:r>
              <a:rPr lang="en-US" sz="2000" dirty="0" smtClean="0"/>
              <a:t>Doctoral &amp; Special Programs Coordinator</a:t>
            </a:r>
          </a:p>
          <a:p>
            <a:pPr lvl="1"/>
            <a:r>
              <a:rPr lang="en-US" sz="2000" dirty="0" smtClean="0"/>
              <a:t>Graduate Liaison</a:t>
            </a:r>
          </a:p>
          <a:p>
            <a:pPr lvl="1"/>
            <a:r>
              <a:rPr lang="en-US" sz="2000" dirty="0" smtClean="0"/>
              <a:t>Graduate Program Specialists (2)</a:t>
            </a:r>
          </a:p>
          <a:p>
            <a:pPr lvl="1"/>
            <a:r>
              <a:rPr lang="en-US" sz="2000" dirty="0"/>
              <a:t>Graduate Student Program Coordinator</a:t>
            </a:r>
          </a:p>
          <a:p>
            <a:pPr lvl="1"/>
            <a:r>
              <a:rPr lang="en-US" sz="2000" dirty="0" smtClean="0"/>
              <a:t>Graduate Student Services Coordinators (2)</a:t>
            </a:r>
          </a:p>
          <a:p>
            <a:pPr lvl="1"/>
            <a:r>
              <a:rPr lang="en-US" sz="2000" dirty="0"/>
              <a:t>Senior Degree Audit Specialist</a:t>
            </a:r>
          </a:p>
          <a:p>
            <a:r>
              <a:rPr lang="en-US" sz="2400" dirty="0"/>
              <a:t>Assistant Graduate </a:t>
            </a:r>
            <a:r>
              <a:rPr lang="en-US" sz="2400" dirty="0" smtClean="0"/>
              <a:t>Dean/Director of Thesis and Dissertation Services</a:t>
            </a:r>
          </a:p>
          <a:p>
            <a:pPr lvl="1"/>
            <a:r>
              <a:rPr lang="en-US" sz="2000" dirty="0"/>
              <a:t>Dissertation Thesis Specialist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endParaRPr lang="en-US" sz="24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09"/>
            <a:ext cx="1922952" cy="106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40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Graduate Council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Graduate Council reviews, formulates, and recommends policies and procedures related to graduate education to the President of the University.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Faculty &amp; Student Members</a:t>
            </a:r>
          </a:p>
          <a:p>
            <a:r>
              <a:rPr lang="en-US" dirty="0" smtClean="0"/>
              <a:t>Sub Committees</a:t>
            </a:r>
          </a:p>
          <a:p>
            <a:r>
              <a:rPr lang="en-US" dirty="0" smtClean="0"/>
              <a:t>Majority </a:t>
            </a:r>
            <a:r>
              <a:rPr lang="en-US" dirty="0"/>
              <a:t>of the </a:t>
            </a:r>
            <a:r>
              <a:rPr lang="en-US" dirty="0" smtClean="0"/>
              <a:t>Voting Membership (13 faculty, 2 students) Constitutes </a:t>
            </a:r>
            <a:r>
              <a:rPr lang="en-US" dirty="0"/>
              <a:t>a </a:t>
            </a:r>
            <a:r>
              <a:rPr lang="en-US" dirty="0" smtClean="0"/>
              <a:t>Quorum</a:t>
            </a:r>
            <a:endParaRPr lang="en-US" dirty="0"/>
          </a:p>
          <a:p>
            <a:r>
              <a:rPr lang="en-US" dirty="0" smtClean="0"/>
              <a:t>Meets </a:t>
            </a:r>
            <a:r>
              <a:rPr lang="en-US" dirty="0"/>
              <a:t>Once a Month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09"/>
            <a:ext cx="1922952" cy="106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14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Council Composition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Officers</a:t>
            </a:r>
          </a:p>
          <a:p>
            <a:pPr lvl="1"/>
            <a:r>
              <a:rPr lang="en-US" dirty="0" smtClean="0"/>
              <a:t>Chair, Dean </a:t>
            </a:r>
            <a:r>
              <a:rPr lang="en-US" dirty="0"/>
              <a:t>of Graduate School</a:t>
            </a:r>
          </a:p>
          <a:p>
            <a:pPr lvl="1"/>
            <a:r>
              <a:rPr lang="en-US" dirty="0"/>
              <a:t>Vice </a:t>
            </a:r>
            <a:r>
              <a:rPr lang="en-US" dirty="0" smtClean="0"/>
              <a:t>Chair, Associate </a:t>
            </a:r>
            <a:r>
              <a:rPr lang="en-US" dirty="0"/>
              <a:t>Graduate Dean</a:t>
            </a:r>
          </a:p>
          <a:p>
            <a:pPr lvl="1"/>
            <a:r>
              <a:rPr lang="en-US" dirty="0"/>
              <a:t>Secretary</a:t>
            </a:r>
          </a:p>
          <a:p>
            <a:pPr lvl="1"/>
            <a:r>
              <a:rPr lang="en-US" dirty="0"/>
              <a:t>Non-voting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Agenda Committee</a:t>
            </a:r>
          </a:p>
          <a:p>
            <a:pPr lvl="1"/>
            <a:r>
              <a:rPr lang="en-US" dirty="0" smtClean="0"/>
              <a:t>Chair</a:t>
            </a:r>
          </a:p>
          <a:p>
            <a:pPr lvl="1"/>
            <a:r>
              <a:rPr lang="en-US" dirty="0" smtClean="0"/>
              <a:t>Vice Chair</a:t>
            </a:r>
          </a:p>
          <a:p>
            <a:pPr lvl="1"/>
            <a:r>
              <a:rPr lang="en-US" dirty="0" smtClean="0"/>
              <a:t>Sub Committee Chairs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09"/>
            <a:ext cx="1922952" cy="106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55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r>
              <a:rPr lang="en-US" dirty="0" smtClean="0">
                <a:solidFill>
                  <a:srgbClr val="FFFF00"/>
                </a:solidFill>
              </a:rPr>
              <a:t>Membership Composition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76400"/>
            <a:ext cx="7086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Faculty Membership</a:t>
            </a:r>
          </a:p>
          <a:p>
            <a:pPr lvl="1"/>
            <a:r>
              <a:rPr lang="en-US" dirty="0" smtClean="0"/>
              <a:t>Three Elected Members from each College</a:t>
            </a:r>
          </a:p>
          <a:p>
            <a:pPr lvl="1"/>
            <a:r>
              <a:rPr lang="en-US" dirty="0" smtClean="0"/>
              <a:t>One Elected Member from School of Ag</a:t>
            </a:r>
          </a:p>
          <a:p>
            <a:pPr lvl="2"/>
            <a:r>
              <a:rPr lang="en-US" dirty="0"/>
              <a:t>G</a:t>
            </a:r>
            <a:r>
              <a:rPr lang="en-US" dirty="0" smtClean="0"/>
              <a:t>raduate Faculty Membership</a:t>
            </a:r>
          </a:p>
          <a:p>
            <a:pPr lvl="2"/>
            <a:r>
              <a:rPr lang="en-US" dirty="0" smtClean="0"/>
              <a:t>Nominated and Elected by Graduate Faculty Members by Appropriate College/School (only one from a department)</a:t>
            </a:r>
          </a:p>
          <a:p>
            <a:pPr lvl="2"/>
            <a:r>
              <a:rPr lang="en-US" dirty="0" smtClean="0"/>
              <a:t>Staggered Three-year Terms</a:t>
            </a:r>
          </a:p>
          <a:p>
            <a:r>
              <a:rPr lang="en-US" b="1" dirty="0">
                <a:solidFill>
                  <a:srgbClr val="FFFF00"/>
                </a:solidFill>
              </a:rPr>
              <a:t>Student Membership</a:t>
            </a:r>
          </a:p>
          <a:p>
            <a:pPr lvl="1"/>
            <a:r>
              <a:rPr lang="en-US" dirty="0"/>
              <a:t>Two Student Representatives</a:t>
            </a:r>
          </a:p>
          <a:p>
            <a:pPr lvl="2"/>
            <a:r>
              <a:rPr lang="en-US" dirty="0"/>
              <a:t>One M</a:t>
            </a:r>
            <a:r>
              <a:rPr lang="en-US" dirty="0" smtClean="0"/>
              <a:t>asters/Specialist </a:t>
            </a:r>
            <a:r>
              <a:rPr lang="en-US" dirty="0"/>
              <a:t> </a:t>
            </a:r>
            <a:r>
              <a:rPr lang="en-US" dirty="0" smtClean="0"/>
              <a:t>Student</a:t>
            </a:r>
          </a:p>
          <a:p>
            <a:pPr lvl="2"/>
            <a:r>
              <a:rPr lang="en-US" dirty="0" smtClean="0"/>
              <a:t>One Doctoral Student</a:t>
            </a:r>
          </a:p>
          <a:p>
            <a:pPr lvl="3"/>
            <a:r>
              <a:rPr lang="en-US" dirty="0" smtClean="0"/>
              <a:t>Nominated </a:t>
            </a:r>
            <a:r>
              <a:rPr lang="en-US" dirty="0"/>
              <a:t>by Department Head</a:t>
            </a:r>
          </a:p>
          <a:p>
            <a:pPr lvl="3"/>
            <a:r>
              <a:rPr lang="en-US" dirty="0"/>
              <a:t>Elected by Appropriate Student Body</a:t>
            </a:r>
          </a:p>
          <a:p>
            <a:pPr lvl="3"/>
            <a:r>
              <a:rPr lang="en-US" dirty="0"/>
              <a:t>One-year </a:t>
            </a:r>
            <a:r>
              <a:rPr lang="en-US" dirty="0" smtClean="0"/>
              <a:t>Term</a:t>
            </a:r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09"/>
            <a:ext cx="1922952" cy="106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76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Sub Committees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76400"/>
            <a:ext cx="70866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Reviews and recommends action to the Graduate Council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Administration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New/revised </a:t>
            </a:r>
            <a:r>
              <a:rPr lang="en-US" dirty="0"/>
              <a:t>A</a:t>
            </a:r>
            <a:r>
              <a:rPr lang="en-US" dirty="0" smtClean="0"/>
              <a:t>dmission Requirements</a:t>
            </a:r>
          </a:p>
          <a:p>
            <a:pPr lvl="1"/>
            <a:r>
              <a:rPr lang="en-US" dirty="0" smtClean="0"/>
              <a:t>New/revised University Procedures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Curriculum</a:t>
            </a:r>
          </a:p>
          <a:p>
            <a:pPr lvl="1"/>
            <a:r>
              <a:rPr lang="en-US" dirty="0" smtClean="0"/>
              <a:t>New/revised Courses</a:t>
            </a:r>
          </a:p>
          <a:p>
            <a:pPr lvl="1"/>
            <a:r>
              <a:rPr lang="en-US" dirty="0" smtClean="0"/>
              <a:t>New/revised Programs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Graduate Faculty</a:t>
            </a:r>
          </a:p>
          <a:p>
            <a:pPr lvl="1"/>
            <a:r>
              <a:rPr lang="en-US" dirty="0" smtClean="0"/>
              <a:t>Graduate Faculty Membership 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− Graduate </a:t>
            </a:r>
            <a:r>
              <a:rPr lang="en-US" dirty="0" smtClean="0"/>
              <a:t>Faculty Membership review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09"/>
            <a:ext cx="1922952" cy="106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10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Graduate School &amp;quot;&quot;/&gt;&lt;property id=&quot;20307&quot; value=&quot;256&quot;/&gt;&lt;/object&gt;&lt;object type=&quot;3&quot; unique_id=&quot;10006&quot;&gt;&lt;property id=&quot;20148&quot; value=&quot;5&quot;/&gt;&lt;property id=&quot;20300&quot; value=&quot;Slide 8 - &amp;quot;        Membership Composition&amp;quot;&quot;/&gt;&lt;property id=&quot;20307&quot; value=&quot;257&quot;/&gt;&lt;/object&gt;&lt;object type=&quot;3&quot; unique_id=&quot;10008&quot;&gt;&lt;property id=&quot;20148&quot; value=&quot;5&quot;/&gt;&lt;property id=&quot;20300&quot; value=&quot;Slide 7 - &amp;quot;Council Composition&amp;quot;&quot;/&gt;&lt;property id=&quot;20307&quot; value=&quot;260&quot;/&gt;&lt;/object&gt;&lt;object type=&quot;3&quot; unique_id=&quot;10009&quot;&gt;&lt;property id=&quot;20148&quot; value=&quot;5&quot;/&gt;&lt;property id=&quot;20300&quot; value=&quot;Slide 10 - &amp;quot;            Sub Committee Composition&amp;quot;&quot;/&gt;&lt;property id=&quot;20307&quot; value=&quot;262&quot;/&gt;&lt;/object&gt;&lt;object type=&quot;3&quot; unique_id=&quot;10010&quot;&gt;&lt;property id=&quot;20148&quot; value=&quot;5&quot;/&gt;&lt;property id=&quot;20300&quot; value=&quot;Slide 9 - &amp;quot;Sub Committees&amp;quot;&quot;/&gt;&lt;property id=&quot;20307&quot; value=&quot;261&quot;/&gt;&lt;/object&gt;&lt;object type=&quot;3&quot; unique_id=&quot;10020&quot;&gt;&lt;property id=&quot;20148&quot; value=&quot;5&quot;/&gt;&lt;property id=&quot;20300&quot; value=&quot;Slide 6 - &amp;quot;The Graduate Council&amp;quot;&quot;/&gt;&lt;property id=&quot;20307&quot; value=&quot;263&quot;/&gt;&lt;/object&gt;&lt;object type=&quot;3&quot; unique_id=&quot;10037&quot;&gt;&lt;property id=&quot;20148&quot; value=&quot;5&quot;/&gt;&lt;property id=&quot;20300&quot; value=&quot;Slide 3 - &amp;quot;      Enrollment and Degrees&amp;quot;&quot;/&gt;&lt;property id=&quot;20307&quot; value=&quot;264&quot;/&gt;&lt;/object&gt;&lt;object type=&quot;3&quot; unique_id=&quot;10079&quot;&gt;&lt;property id=&quot;20148&quot; value=&quot;5&quot;/&gt;&lt;property id=&quot;20300&quot; value=&quot;Slide 5 - &amp;quot;Graduate School Staff&amp;quot;&quot;/&gt;&lt;property id=&quot;20307&quot; value=&quot;266&quot;/&gt;&lt;/object&gt;&lt;object type=&quot;3&quot; unique_id=&quot;10113&quot;&gt;&lt;property id=&quot;20148&quot; value=&quot;5&quot;/&gt;&lt;property id=&quot;20300&quot; value=&quot;Slide 2&quot;/&gt;&lt;property id=&quot;20307&quot; value=&quot;267&quot;/&gt;&lt;/object&gt;&lt;object type=&quot;3&quot; unique_id=&quot;10114&quot;&gt;&lt;property id=&quot;20148&quot; value=&quot;5&quot;/&gt;&lt;property id=&quot;20300&quot; value=&quot;Slide 4&quot;/&gt;&lt;property id=&quot;20307&quot; value=&quot;268&quot;/&gt;&lt;/object&gt;&lt;object type=&quot;3&quot; unique_id=&quot;10199&quot;&gt;&lt;property id=&quot;20148&quot; value=&quot;5&quot;/&gt;&lt;property id=&quot;20300&quot; value=&quot;Slide 11 - &amp;quot;Pros-Cons-Issues&amp;quot;&quot;/&gt;&lt;property id=&quot;20307&quot; value=&quot;26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TM01859865[[fn=Kilter]]</Template>
  <TotalTime>703</TotalTime>
  <Words>310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Graduate Council </vt:lpstr>
      <vt:lpstr>PowerPoint Presentation</vt:lpstr>
      <vt:lpstr>      Enrollment and Degrees</vt:lpstr>
      <vt:lpstr>PowerPoint Presentation</vt:lpstr>
      <vt:lpstr>Graduate School Staff</vt:lpstr>
      <vt:lpstr>The Graduate Council</vt:lpstr>
      <vt:lpstr>Council Composition</vt:lpstr>
      <vt:lpstr>        Membership Composition</vt:lpstr>
      <vt:lpstr>Sub Committees</vt:lpstr>
      <vt:lpstr>            Sub Committee Composition</vt:lpstr>
      <vt:lpstr>Pros-Cons-Issues</vt:lpstr>
    </vt:vector>
  </TitlesOfParts>
  <Company>Texas A&amp;M University - Commerce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Henderson</dc:creator>
  <cp:lastModifiedBy>Quevedo-Delgado, Lorena</cp:lastModifiedBy>
  <cp:revision>45</cp:revision>
  <dcterms:created xsi:type="dcterms:W3CDTF">2016-09-08T21:17:43Z</dcterms:created>
  <dcterms:modified xsi:type="dcterms:W3CDTF">2016-09-22T17:29:09Z</dcterms:modified>
</cp:coreProperties>
</file>