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2" r:id="rId7"/>
    <p:sldId id="263" r:id="rId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8" autoAdjust="0"/>
    <p:restoredTop sz="81213" autoAdjust="0"/>
  </p:normalViewPr>
  <p:slideViewPr>
    <p:cSldViewPr snapToGrid="0">
      <p:cViewPr varScale="1">
        <p:scale>
          <a:sx n="94" d="100"/>
          <a:sy n="94" d="100"/>
        </p:scale>
        <p:origin x="125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F0A5FB3A-230C-4275-86FC-8FED6917A740}" type="datetimeFigureOut">
              <a:rPr lang="en-US" smtClean="0"/>
              <a:t>9/21/16</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7F99BF30-6F84-46E2-98A9-95FC88B0178C}" type="slidenum">
              <a:rPr lang="en-US" smtClean="0"/>
              <a:t>‹#›</a:t>
            </a:fld>
            <a:endParaRPr lang="en-US"/>
          </a:p>
        </p:txBody>
      </p:sp>
    </p:spTree>
    <p:extLst>
      <p:ext uri="{BB962C8B-B14F-4D97-AF65-F5344CB8AC3E}">
        <p14:creationId xmlns:p14="http://schemas.microsoft.com/office/powerpoint/2010/main" val="3175769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99BF30-6F84-46E2-98A9-95FC88B0178C}" type="slidenum">
              <a:rPr lang="en-US" smtClean="0"/>
              <a:t>1</a:t>
            </a:fld>
            <a:endParaRPr lang="en-US"/>
          </a:p>
        </p:txBody>
      </p:sp>
    </p:spTree>
    <p:extLst>
      <p:ext uri="{BB962C8B-B14F-4D97-AF65-F5344CB8AC3E}">
        <p14:creationId xmlns:p14="http://schemas.microsoft.com/office/powerpoint/2010/main" val="2495511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 ICEF</a:t>
            </a:r>
            <a:r>
              <a:rPr lang="en-US" baseline="0" dirty="0" smtClean="0"/>
              <a:t> (November 2015), more than 5 million students studied outside of their home countries last year, more than double the number in 2000. This number includes both degree-seeking and ESL students. ICEF, QS, and EducationUSA all confirm that Asia continues to dominate, with China, India and South Korea remaining as the top three sending countries. However, several markets are considered to be the next hot spots: Brazil, Vietnam, Indonesia, and Nigeria. Brazil remains an emerging despite the political situation this year and despite the changes with the Brazil Science Mobility Program. Nigeria’s emergence may be affected by recent terror group activity, but the numbers remain strong. </a:t>
            </a:r>
            <a:endParaRPr lang="en-US" dirty="0"/>
          </a:p>
        </p:txBody>
      </p:sp>
      <p:sp>
        <p:nvSpPr>
          <p:cNvPr id="4" name="Slide Number Placeholder 3"/>
          <p:cNvSpPr>
            <a:spLocks noGrp="1"/>
          </p:cNvSpPr>
          <p:nvPr>
            <p:ph type="sldNum" sz="quarter" idx="10"/>
          </p:nvPr>
        </p:nvSpPr>
        <p:spPr/>
        <p:txBody>
          <a:bodyPr/>
          <a:lstStyle/>
          <a:p>
            <a:fld id="{7F99BF30-6F84-46E2-98A9-95FC88B0178C}" type="slidenum">
              <a:rPr lang="en-US" smtClean="0"/>
              <a:t>2</a:t>
            </a:fld>
            <a:endParaRPr lang="en-US"/>
          </a:p>
        </p:txBody>
      </p:sp>
    </p:spTree>
    <p:extLst>
      <p:ext uri="{BB962C8B-B14F-4D97-AF65-F5344CB8AC3E}">
        <p14:creationId xmlns:p14="http://schemas.microsoft.com/office/powerpoint/2010/main" val="1004525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may seem like a rhetorical question, but this is something that needs to be considered at each individual institution. Why do you want international</a:t>
            </a:r>
            <a:r>
              <a:rPr lang="en-US" baseline="0" dirty="0" smtClean="0"/>
              <a:t> students on your campus? The most popular reasons are listed here: desire to grow your student body, campus internationalization efforts, and to increase your campus diversity. What other reasons can you think of? You need to be able to articulate your reasons to help you create/edit your international recruitment and marketing plan, so make sure you can answer this question fully. </a:t>
            </a:r>
            <a:endParaRPr lang="en-US" dirty="0"/>
          </a:p>
        </p:txBody>
      </p:sp>
      <p:sp>
        <p:nvSpPr>
          <p:cNvPr id="4" name="Slide Number Placeholder 3"/>
          <p:cNvSpPr>
            <a:spLocks noGrp="1"/>
          </p:cNvSpPr>
          <p:nvPr>
            <p:ph type="sldNum" sz="quarter" idx="10"/>
          </p:nvPr>
        </p:nvSpPr>
        <p:spPr/>
        <p:txBody>
          <a:bodyPr/>
          <a:lstStyle/>
          <a:p>
            <a:fld id="{7F99BF30-6F84-46E2-98A9-95FC88B0178C}" type="slidenum">
              <a:rPr lang="en-US" smtClean="0"/>
              <a:t>3</a:t>
            </a:fld>
            <a:endParaRPr lang="en-US"/>
          </a:p>
        </p:txBody>
      </p:sp>
    </p:spTree>
    <p:extLst>
      <p:ext uri="{BB962C8B-B14F-4D97-AF65-F5344CB8AC3E}">
        <p14:creationId xmlns:p14="http://schemas.microsoft.com/office/powerpoint/2010/main" val="1000603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step is to begin</a:t>
            </a:r>
            <a:r>
              <a:rPr lang="en-US" baseline="0" dirty="0" smtClean="0"/>
              <a:t> with what you have. What do we mean? Talk to current international students and ask them how they found out about, applied to, and enrolled at your institution. Contact international alumni and ask them to act as alumni counselors for prospective students in their country. Reach out to international community sources in your city and promote your institution to them through international events on campus and localized communications in their language including advertising and media to their community. Ask visiting scholars or faculty for advice. Ask yourself the following questions: </a:t>
            </a:r>
            <a:r>
              <a:rPr lang="en-US" dirty="0" smtClean="0"/>
              <a:t>What does your institution have that would make it attractive for international students? How do your institution’s programs, facilities and location relate to the price/value continuum of higher education in your city, region or state? If you have had international students in the past, where did they come from and what did they study? Are there any ethnic communities near your school and have you engaged with them? Do you have the infrastructure in place to support international students? Do you have an intensive English program on or near to your campus?</a:t>
            </a:r>
          </a:p>
          <a:p>
            <a:endParaRPr lang="en-US" dirty="0" smtClean="0"/>
          </a:p>
          <a:p>
            <a:r>
              <a:rPr lang="en-US" dirty="0" smtClean="0"/>
              <a:t>If you do not have a recruiting plan or if</a:t>
            </a:r>
            <a:r>
              <a:rPr lang="en-US" baseline="0" dirty="0" smtClean="0"/>
              <a:t> you don’t have international as part of your recruiting plan, it’s time to create one. When you do, focus on your institution’s top markets. That may be China, India, Korea, </a:t>
            </a:r>
            <a:r>
              <a:rPr lang="en-US" baseline="0" dirty="0" err="1" smtClean="0"/>
              <a:t>etc</a:t>
            </a:r>
            <a:r>
              <a:rPr lang="en-US" baseline="0" dirty="0" smtClean="0"/>
              <a:t>, but based on your unique campus, your top countries may be different. Review your data for the past five years to see what your top sending countries and top programs have been. Keep these in your plan, but also look at data from </a:t>
            </a:r>
            <a:r>
              <a:rPr lang="en-US" baseline="0" dirty="0" err="1" smtClean="0"/>
              <a:t>EducationUSA’s</a:t>
            </a:r>
            <a:r>
              <a:rPr lang="en-US" baseline="0" dirty="0" smtClean="0"/>
              <a:t> Going Global Guide, IIE Open Doors, </a:t>
            </a:r>
            <a:r>
              <a:rPr lang="en-US" baseline="0" dirty="0" err="1" smtClean="0"/>
              <a:t>etc</a:t>
            </a:r>
            <a:r>
              <a:rPr lang="en-US" baseline="0" dirty="0" smtClean="0"/>
              <a:t>, for possible new markets. Choose 2-3 new markets and add them to your plan. When creating or editing your recruiting plan, consider both armchair and active recruiting initiatives and plan accordingly. </a:t>
            </a:r>
            <a:r>
              <a:rPr lang="en-US" sz="1300" dirty="0"/>
              <a:t>You will need to commit to putting staff and financial resources into credential evaluation, immigration advising, recruitment travel and lead generation, to name a few things.</a:t>
            </a:r>
            <a:r>
              <a:rPr lang="en-US" baseline="0" dirty="0" smtClean="0"/>
              <a:t> Lastly, be prepared to make a minimum commitment to three years to your markets. Why? Results from your recruitment initiatives can take as long as three years to be fully implemented and yield the desired results. </a:t>
            </a:r>
            <a:endParaRPr lang="en-US" dirty="0"/>
          </a:p>
        </p:txBody>
      </p:sp>
      <p:sp>
        <p:nvSpPr>
          <p:cNvPr id="4" name="Slide Number Placeholder 3"/>
          <p:cNvSpPr>
            <a:spLocks noGrp="1"/>
          </p:cNvSpPr>
          <p:nvPr>
            <p:ph type="sldNum" sz="quarter" idx="10"/>
          </p:nvPr>
        </p:nvSpPr>
        <p:spPr/>
        <p:txBody>
          <a:bodyPr/>
          <a:lstStyle/>
          <a:p>
            <a:fld id="{7F99BF30-6F84-46E2-98A9-95FC88B0178C}" type="slidenum">
              <a:rPr lang="en-US" smtClean="0"/>
              <a:t>4</a:t>
            </a:fld>
            <a:endParaRPr lang="en-US"/>
          </a:p>
        </p:txBody>
      </p:sp>
    </p:spTree>
    <p:extLst>
      <p:ext uri="{BB962C8B-B14F-4D97-AF65-F5344CB8AC3E}">
        <p14:creationId xmlns:p14="http://schemas.microsoft.com/office/powerpoint/2010/main" val="87781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are the ways you can recruit? These should</a:t>
            </a:r>
            <a:r>
              <a:rPr lang="en-US" baseline="0" dirty="0" smtClean="0"/>
              <a:t> be fairly self-explanatory. </a:t>
            </a:r>
            <a:r>
              <a:rPr lang="en-US" dirty="0" smtClean="0"/>
              <a:t>First, you must be prepared to provide outstanding customer service</a:t>
            </a:r>
            <a:r>
              <a:rPr lang="en-US" baseline="0" dirty="0" smtClean="0"/>
              <a:t> from the first contact. Word of mouth is still the best recruiting tool, so make sure that you can provide that. Fairs and presentations remain important. This can include both here in the US since there are a good number of international students already studying in the US. You can use tour providers like Linden and FPP Media, or you may want to consider the EducationUSA fair circuits. Not ready to travel yet? You can still partner with EducationUSA to provide information sessions through their network, and you can also host your own information sessions through services like </a:t>
            </a:r>
            <a:r>
              <a:rPr lang="en-US" baseline="0" dirty="0" err="1" smtClean="0"/>
              <a:t>GoTo</a:t>
            </a:r>
            <a:r>
              <a:rPr lang="en-US" baseline="0" dirty="0" smtClean="0"/>
              <a:t> Webinar/</a:t>
            </a:r>
            <a:r>
              <a:rPr lang="en-US" baseline="0" dirty="0" err="1" smtClean="0"/>
              <a:t>GoTo</a:t>
            </a:r>
            <a:r>
              <a:rPr lang="en-US" baseline="0" dirty="0" smtClean="0"/>
              <a:t> Meeting or Adobe Connect. What arrangements do you already have with international institutions, and how can you leverage that in your recruiting? Social media can also be a great recruiting tool. The caveat here is that you will need to make sure that the social media channels you want to use are available in the markets you choose. Purchasing names from GRE, TOEFL, and GMAT are a way to get names. Also, your international alumni can be quite helpful in helping you recruit – they can be used to provide written/video testimonials and also to represent you at international fairs if you are not able to travel. What other ways have worked for you?</a:t>
            </a:r>
            <a:endParaRPr lang="en-US" dirty="0"/>
          </a:p>
        </p:txBody>
      </p:sp>
      <p:sp>
        <p:nvSpPr>
          <p:cNvPr id="4" name="Slide Number Placeholder 3"/>
          <p:cNvSpPr>
            <a:spLocks noGrp="1"/>
          </p:cNvSpPr>
          <p:nvPr>
            <p:ph type="sldNum" sz="quarter" idx="10"/>
          </p:nvPr>
        </p:nvSpPr>
        <p:spPr/>
        <p:txBody>
          <a:bodyPr/>
          <a:lstStyle/>
          <a:p>
            <a:fld id="{7F99BF30-6F84-46E2-98A9-95FC88B0178C}" type="slidenum">
              <a:rPr lang="en-US" smtClean="0"/>
              <a:t>5</a:t>
            </a:fld>
            <a:endParaRPr lang="en-US"/>
          </a:p>
        </p:txBody>
      </p:sp>
    </p:spTree>
    <p:extLst>
      <p:ext uri="{BB962C8B-B14F-4D97-AF65-F5344CB8AC3E}">
        <p14:creationId xmlns:p14="http://schemas.microsoft.com/office/powerpoint/2010/main" val="224603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find a wealth</a:t>
            </a:r>
            <a:r>
              <a:rPr lang="en-US" baseline="0" dirty="0" smtClean="0"/>
              <a:t> of information regarding trends and statistics in </a:t>
            </a:r>
            <a:r>
              <a:rPr lang="en-US" baseline="0" dirty="0" err="1" smtClean="0"/>
              <a:t>EducationUSA’s</a:t>
            </a:r>
            <a:r>
              <a:rPr lang="en-US" baseline="0" dirty="0" smtClean="0"/>
              <a:t> Going Global guide, which is updated yearly, and the IIE Open Doors annual report. NAFSA also has a list of resources and best practices available on its International Enrollment Management knowledge community. The American International Recruitment Council offers information on best practices in international recruiting and also about working with recruiting agents. Shelby maintains a blog with conference materials and handouts related to international admissions, including a section on recruiting, at shelbycearley.wordpress.com</a:t>
            </a:r>
            <a:endParaRPr lang="en-US" dirty="0"/>
          </a:p>
        </p:txBody>
      </p:sp>
      <p:sp>
        <p:nvSpPr>
          <p:cNvPr id="4" name="Slide Number Placeholder 3"/>
          <p:cNvSpPr>
            <a:spLocks noGrp="1"/>
          </p:cNvSpPr>
          <p:nvPr>
            <p:ph type="sldNum" sz="quarter" idx="10"/>
          </p:nvPr>
        </p:nvSpPr>
        <p:spPr/>
        <p:txBody>
          <a:bodyPr/>
          <a:lstStyle/>
          <a:p>
            <a:fld id="{7F99BF30-6F84-46E2-98A9-95FC88B0178C}" type="slidenum">
              <a:rPr lang="en-US" smtClean="0"/>
              <a:t>6</a:t>
            </a:fld>
            <a:endParaRPr lang="en-US"/>
          </a:p>
        </p:txBody>
      </p:sp>
    </p:spTree>
    <p:extLst>
      <p:ext uri="{BB962C8B-B14F-4D97-AF65-F5344CB8AC3E}">
        <p14:creationId xmlns:p14="http://schemas.microsoft.com/office/powerpoint/2010/main" val="3078157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99BF30-6F84-46E2-98A9-95FC88B0178C}" type="slidenum">
              <a:rPr lang="en-US" smtClean="0"/>
              <a:t>7</a:t>
            </a:fld>
            <a:endParaRPr lang="en-US"/>
          </a:p>
        </p:txBody>
      </p:sp>
    </p:spTree>
    <p:extLst>
      <p:ext uri="{BB962C8B-B14F-4D97-AF65-F5344CB8AC3E}">
        <p14:creationId xmlns:p14="http://schemas.microsoft.com/office/powerpoint/2010/main" val="783777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3969137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02269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a:solidFill>
                  <a:schemeClr val="bg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29530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68492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1257587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202086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27606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82537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82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Tree>
    <p:extLst>
      <p:ext uri="{BB962C8B-B14F-4D97-AF65-F5344CB8AC3E}">
        <p14:creationId xmlns:p14="http://schemas.microsoft.com/office/powerpoint/2010/main" val="3858094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chemeClr val="bg1"/>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Tree>
    <p:extLst>
      <p:ext uri="{BB962C8B-B14F-4D97-AF65-F5344CB8AC3E}">
        <p14:creationId xmlns:p14="http://schemas.microsoft.com/office/powerpoint/2010/main" val="20854672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6000" b="-1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785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9102" y="1168401"/>
            <a:ext cx="9144000" cy="2387600"/>
          </a:xfrm>
        </p:spPr>
        <p:txBody>
          <a:bodyPr/>
          <a:lstStyle/>
          <a:p>
            <a:r>
              <a:rPr lang="en-US" dirty="0" smtClean="0"/>
              <a:t>Trends &amp; Best Practices in International Recruiting</a:t>
            </a:r>
            <a:endParaRPr lang="en-US" dirty="0"/>
          </a:p>
        </p:txBody>
      </p:sp>
      <p:sp>
        <p:nvSpPr>
          <p:cNvPr id="3" name="Subtitle 2"/>
          <p:cNvSpPr>
            <a:spLocks noGrp="1"/>
          </p:cNvSpPr>
          <p:nvPr>
            <p:ph type="subTitle" idx="1"/>
          </p:nvPr>
        </p:nvSpPr>
        <p:spPr>
          <a:xfrm>
            <a:off x="3079102" y="3814490"/>
            <a:ext cx="9144000" cy="1655762"/>
          </a:xfrm>
        </p:spPr>
        <p:txBody>
          <a:bodyPr/>
          <a:lstStyle/>
          <a:p>
            <a:r>
              <a:rPr lang="en-US" dirty="0" smtClean="0"/>
              <a:t>Shelby L. </a:t>
            </a:r>
            <a:r>
              <a:rPr lang="en-US" dirty="0"/>
              <a:t>Cearley and Dr. </a:t>
            </a:r>
            <a:r>
              <a:rPr lang="en-US"/>
              <a:t>Claudia Cogliser</a:t>
            </a:r>
            <a:endParaRPr lang="en-US" dirty="0" smtClean="0"/>
          </a:p>
          <a:p>
            <a:r>
              <a:rPr lang="en-US" dirty="0" smtClean="0"/>
              <a:t>Texas Tech University</a:t>
            </a:r>
          </a:p>
          <a:p>
            <a:r>
              <a:rPr lang="en-US" dirty="0" smtClean="0"/>
              <a:t>September 2016</a:t>
            </a:r>
            <a:endParaRPr lang="en-US" dirty="0"/>
          </a:p>
        </p:txBody>
      </p:sp>
      <p:pic>
        <p:nvPicPr>
          <p:cNvPr id="4" name="Picture 2" descr="C:\Users\shark\Downloads\theworld_256.png"/>
          <p:cNvPicPr>
            <a:picLocks noChangeAspect="1" noChangeArrowheads="1"/>
          </p:cNvPicPr>
          <p:nvPr/>
        </p:nvPicPr>
        <p:blipFill>
          <a:blip r:embed="rId3"/>
          <a:srcRect/>
          <a:stretch>
            <a:fillRect/>
          </a:stretch>
        </p:blipFill>
        <p:spPr bwMode="auto">
          <a:xfrm>
            <a:off x="859197" y="1676273"/>
            <a:ext cx="2602460" cy="2602460"/>
          </a:xfrm>
          <a:prstGeom prst="rect">
            <a:avLst/>
          </a:prstGeom>
          <a:noFill/>
          <a:effectLst>
            <a:outerShdw blurRad="50800" dist="38100" algn="l" rotWithShape="0">
              <a:prstClr val="black">
                <a:alpha val="40000"/>
              </a:prstClr>
            </a:outerShdw>
          </a:effectLst>
        </p:spPr>
      </p:pic>
    </p:spTree>
    <p:extLst>
      <p:ext uri="{BB962C8B-B14F-4D97-AF65-F5344CB8AC3E}">
        <p14:creationId xmlns:p14="http://schemas.microsoft.com/office/powerpoint/2010/main" val="41285391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International Student Mobility in 2015</a:t>
            </a:r>
            <a:endParaRPr lang="en-US" dirty="0"/>
          </a:p>
        </p:txBody>
      </p:sp>
      <p:sp>
        <p:nvSpPr>
          <p:cNvPr id="3" name="Content Placeholder 2"/>
          <p:cNvSpPr>
            <a:spLocks noGrp="1"/>
          </p:cNvSpPr>
          <p:nvPr>
            <p:ph sz="half" idx="1"/>
          </p:nvPr>
        </p:nvSpPr>
        <p:spPr/>
        <p:txBody>
          <a:bodyPr/>
          <a:lstStyle/>
          <a:p>
            <a:r>
              <a:rPr lang="en-US" dirty="0" smtClean="0"/>
              <a:t>5 million students+ studied outside their home country</a:t>
            </a:r>
          </a:p>
          <a:p>
            <a:r>
              <a:rPr lang="en-US" dirty="0" smtClean="0"/>
              <a:t>Asia continues to dominate, but there are emerging markets</a:t>
            </a:r>
          </a:p>
          <a:p>
            <a:pPr lvl="1"/>
            <a:r>
              <a:rPr lang="en-US" dirty="0" smtClean="0"/>
              <a:t>China, India and South Korea remain the top three senders</a:t>
            </a:r>
          </a:p>
          <a:p>
            <a:pPr lvl="1"/>
            <a:r>
              <a:rPr lang="en-US" dirty="0" smtClean="0"/>
              <a:t>Brazil, Vietnam, Indonesia, and Nigeria considered top emerging</a:t>
            </a:r>
          </a:p>
          <a:p>
            <a:endParaRPr lang="en-US" dirty="0" smtClean="0"/>
          </a:p>
          <a:p>
            <a:endParaRPr lang="en-US" dirty="0"/>
          </a:p>
        </p:txBody>
      </p:sp>
      <p:pic>
        <p:nvPicPr>
          <p:cNvPr id="1026" name="Picture 2" descr="student-mobility-growth"/>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299978" y="1825625"/>
            <a:ext cx="4926043" cy="435133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299978" y="6307494"/>
            <a:ext cx="5213998" cy="261610"/>
          </a:xfrm>
          <a:prstGeom prst="rect">
            <a:avLst/>
          </a:prstGeom>
          <a:noFill/>
        </p:spPr>
        <p:txBody>
          <a:bodyPr wrap="square" rtlCol="0">
            <a:spAutoFit/>
          </a:bodyPr>
          <a:lstStyle/>
          <a:p>
            <a:r>
              <a:rPr lang="en-US" sz="1100" i="1" dirty="0" smtClean="0">
                <a:solidFill>
                  <a:schemeClr val="bg1"/>
                </a:solidFill>
              </a:rPr>
              <a:t>http://monitor.icef.com/2015/11/the-state-of-international-student-mobility-in-2015/</a:t>
            </a:r>
            <a:endParaRPr lang="en-US" sz="1100" i="1" dirty="0">
              <a:solidFill>
                <a:schemeClr val="bg1"/>
              </a:solidFill>
            </a:endParaRPr>
          </a:p>
        </p:txBody>
      </p:sp>
    </p:spTree>
    <p:extLst>
      <p:ext uri="{BB962C8B-B14F-4D97-AF65-F5344CB8AC3E}">
        <p14:creationId xmlns:p14="http://schemas.microsoft.com/office/powerpoint/2010/main" val="1410575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Why Recruit International Students?</a:t>
            </a:r>
            <a:endParaRPr lang="en-US" dirty="0"/>
          </a:p>
        </p:txBody>
      </p:sp>
      <p:sp>
        <p:nvSpPr>
          <p:cNvPr id="6" name="Content Placeholder 5"/>
          <p:cNvSpPr>
            <a:spLocks noGrp="1"/>
          </p:cNvSpPr>
          <p:nvPr>
            <p:ph sz="half" idx="1"/>
          </p:nvPr>
        </p:nvSpPr>
        <p:spPr>
          <a:xfrm>
            <a:off x="838199" y="1825625"/>
            <a:ext cx="5923547" cy="4351338"/>
          </a:xfrm>
        </p:spPr>
        <p:txBody>
          <a:bodyPr/>
          <a:lstStyle/>
          <a:p>
            <a:r>
              <a:rPr lang="en-US" dirty="0" smtClean="0"/>
              <a:t>Desire to grow your student body</a:t>
            </a:r>
          </a:p>
          <a:p>
            <a:r>
              <a:rPr lang="en-US" dirty="0" smtClean="0"/>
              <a:t>Campus internationalization efforts</a:t>
            </a:r>
          </a:p>
          <a:p>
            <a:r>
              <a:rPr lang="en-US" dirty="0" smtClean="0"/>
              <a:t>Increased campus diversity</a:t>
            </a:r>
            <a:endParaRPr lang="en-US" dirty="0"/>
          </a:p>
          <a:p>
            <a:r>
              <a:rPr lang="en-US" dirty="0" smtClean="0"/>
              <a:t>What else can you think of?</a:t>
            </a:r>
            <a:endParaRPr lang="en-US" dirty="0"/>
          </a:p>
        </p:txBody>
      </p:sp>
      <p:pic>
        <p:nvPicPr>
          <p:cNvPr id="2050" name="Picture 2" descr="http://www.surrey.ac.uk/sites/default/files/styles/discover_minicarousel/public/ELSP%20Tree.jpg?itok=rkhky2iD"/>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8005011" y="2124367"/>
            <a:ext cx="2743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935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Where to Begin</a:t>
            </a:r>
            <a:endParaRPr lang="en-US" dirty="0"/>
          </a:p>
        </p:txBody>
      </p:sp>
      <p:sp>
        <p:nvSpPr>
          <p:cNvPr id="3" name="Content Placeholder 2"/>
          <p:cNvSpPr>
            <a:spLocks noGrp="1"/>
          </p:cNvSpPr>
          <p:nvPr>
            <p:ph idx="1"/>
          </p:nvPr>
        </p:nvSpPr>
        <p:spPr/>
        <p:txBody>
          <a:bodyPr/>
          <a:lstStyle/>
          <a:p>
            <a:r>
              <a:rPr lang="en-US" dirty="0" smtClean="0"/>
              <a:t>Start with what you have</a:t>
            </a:r>
          </a:p>
          <a:p>
            <a:pPr lvl="1"/>
            <a:r>
              <a:rPr lang="en-US" dirty="0" smtClean="0"/>
              <a:t>Do an internal audit.</a:t>
            </a:r>
          </a:p>
          <a:p>
            <a:pPr lvl="2"/>
            <a:r>
              <a:rPr lang="en-US" dirty="0" smtClean="0"/>
              <a:t>Ask questions of your current international students, alumni, faculty/staff, and community</a:t>
            </a:r>
          </a:p>
          <a:p>
            <a:pPr lvl="2"/>
            <a:r>
              <a:rPr lang="en-US" dirty="0" smtClean="0"/>
              <a:t>Figure out your selling points – what do you have to offer</a:t>
            </a:r>
          </a:p>
          <a:p>
            <a:pPr lvl="1"/>
            <a:r>
              <a:rPr lang="en-US" dirty="0" smtClean="0"/>
              <a:t>Review/revamp/create an international recruiting and marketing plan</a:t>
            </a:r>
          </a:p>
          <a:p>
            <a:pPr lvl="2"/>
            <a:r>
              <a:rPr lang="en-US" dirty="0" smtClean="0"/>
              <a:t>Diversify beyond the top countries to include a mix of growth and risk</a:t>
            </a:r>
          </a:p>
          <a:p>
            <a:pPr lvl="2"/>
            <a:r>
              <a:rPr lang="en-US" dirty="0" smtClean="0"/>
              <a:t>Cultivate and implement a multi-pronged recruitment plan based on your needs, not a “one-size-fits-most” mentality</a:t>
            </a:r>
          </a:p>
          <a:p>
            <a:pPr lvl="2"/>
            <a:r>
              <a:rPr lang="en-US" dirty="0" smtClean="0"/>
              <a:t>Be prepared to make a multi-year commitment</a:t>
            </a:r>
          </a:p>
          <a:p>
            <a:pPr lvl="1"/>
            <a:endParaRPr lang="en-US" dirty="0"/>
          </a:p>
        </p:txBody>
      </p:sp>
    </p:spTree>
    <p:extLst>
      <p:ext uri="{BB962C8B-B14F-4D97-AF65-F5344CB8AC3E}">
        <p14:creationId xmlns:p14="http://schemas.microsoft.com/office/powerpoint/2010/main" val="2642429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Ways to Recruit</a:t>
            </a:r>
            <a:endParaRPr lang="en-US" dirty="0"/>
          </a:p>
        </p:txBody>
      </p:sp>
      <p:sp>
        <p:nvSpPr>
          <p:cNvPr id="4" name="Content Placeholder 3"/>
          <p:cNvSpPr>
            <a:spLocks noGrp="1"/>
          </p:cNvSpPr>
          <p:nvPr>
            <p:ph sz="half" idx="1"/>
          </p:nvPr>
        </p:nvSpPr>
        <p:spPr/>
        <p:txBody>
          <a:bodyPr/>
          <a:lstStyle/>
          <a:p>
            <a:r>
              <a:rPr lang="en-US" dirty="0" smtClean="0"/>
              <a:t>Provide outstanding service from first contact to graduation</a:t>
            </a:r>
          </a:p>
          <a:p>
            <a:r>
              <a:rPr lang="en-US" dirty="0" smtClean="0"/>
              <a:t>Fairs/presentations</a:t>
            </a:r>
          </a:p>
          <a:p>
            <a:r>
              <a:rPr lang="en-US" dirty="0" smtClean="0"/>
              <a:t>Cooperation with international institutions</a:t>
            </a:r>
            <a:endParaRPr lang="en-US" dirty="0"/>
          </a:p>
        </p:txBody>
      </p:sp>
      <p:sp>
        <p:nvSpPr>
          <p:cNvPr id="5" name="Content Placeholder 4"/>
          <p:cNvSpPr>
            <a:spLocks noGrp="1"/>
          </p:cNvSpPr>
          <p:nvPr>
            <p:ph sz="half" idx="2"/>
          </p:nvPr>
        </p:nvSpPr>
        <p:spPr/>
        <p:txBody>
          <a:bodyPr/>
          <a:lstStyle/>
          <a:p>
            <a:r>
              <a:rPr lang="en-US" dirty="0" smtClean="0"/>
              <a:t>Social media</a:t>
            </a:r>
          </a:p>
          <a:p>
            <a:r>
              <a:rPr lang="en-US" dirty="0" smtClean="0"/>
              <a:t>Purchased names</a:t>
            </a:r>
          </a:p>
          <a:p>
            <a:r>
              <a:rPr lang="en-US" dirty="0" smtClean="0"/>
              <a:t>International alumni</a:t>
            </a:r>
          </a:p>
          <a:p>
            <a:r>
              <a:rPr lang="en-US" dirty="0" smtClean="0"/>
              <a:t>Other ways?</a:t>
            </a:r>
            <a:endParaRPr lang="en-US" dirty="0"/>
          </a:p>
        </p:txBody>
      </p:sp>
    </p:spTree>
    <p:extLst>
      <p:ext uri="{BB962C8B-B14F-4D97-AF65-F5344CB8AC3E}">
        <p14:creationId xmlns:p14="http://schemas.microsoft.com/office/powerpoint/2010/main" val="1962593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Want More Information?</a:t>
            </a:r>
            <a:endParaRPr lang="en-US" dirty="0"/>
          </a:p>
        </p:txBody>
      </p:sp>
      <p:sp>
        <p:nvSpPr>
          <p:cNvPr id="3" name="Content Placeholder 2"/>
          <p:cNvSpPr>
            <a:spLocks noGrp="1"/>
          </p:cNvSpPr>
          <p:nvPr>
            <p:ph idx="1"/>
          </p:nvPr>
        </p:nvSpPr>
        <p:spPr>
          <a:xfrm>
            <a:off x="838199" y="1825625"/>
            <a:ext cx="10615863" cy="4351338"/>
          </a:xfrm>
        </p:spPr>
        <p:txBody>
          <a:bodyPr/>
          <a:lstStyle/>
          <a:p>
            <a:r>
              <a:rPr lang="en-US" dirty="0" smtClean="0"/>
              <a:t>EducationUSA </a:t>
            </a:r>
            <a:r>
              <a:rPr lang="en-US" i="1" dirty="0" smtClean="0"/>
              <a:t>Going Global</a:t>
            </a:r>
            <a:r>
              <a:rPr lang="en-US" dirty="0" smtClean="0"/>
              <a:t> guide - https://educationusa.state.gov/sites/default/files/edusa_global_guide_2015.pdf</a:t>
            </a:r>
          </a:p>
          <a:p>
            <a:r>
              <a:rPr lang="en-US" dirty="0" smtClean="0"/>
              <a:t>IIE Open Doors - http://www.iie.org/research-and-publications/open-doors/data</a:t>
            </a:r>
          </a:p>
          <a:p>
            <a:r>
              <a:rPr lang="en-US" dirty="0" smtClean="0"/>
              <a:t>NAFSA’s international recruitment resources - https://www.nafsa.org/findresources/Default.aspx?id=8856</a:t>
            </a:r>
          </a:p>
          <a:p>
            <a:r>
              <a:rPr lang="en-US" dirty="0" smtClean="0"/>
              <a:t>American International Recruitment Council - http://www.airc-education.org/</a:t>
            </a:r>
          </a:p>
        </p:txBody>
      </p:sp>
    </p:spTree>
    <p:extLst>
      <p:ext uri="{BB962C8B-B14F-4D97-AF65-F5344CB8AC3E}">
        <p14:creationId xmlns:p14="http://schemas.microsoft.com/office/powerpoint/2010/main" val="3472223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pic>
        <p:nvPicPr>
          <p:cNvPr id="4098" name="Picture 2" descr="http://blog-assets.rosettastone.com/wp-content/uploads/2014/11/thank-you-languages-post.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714750" y="1817061"/>
            <a:ext cx="4762500" cy="3333750"/>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2"/>
          <p:cNvSpPr txBox="1">
            <a:spLocks/>
          </p:cNvSpPr>
          <p:nvPr/>
        </p:nvSpPr>
        <p:spPr>
          <a:xfrm>
            <a:off x="723566" y="4998536"/>
            <a:ext cx="10515600" cy="1500187"/>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mtClean="0"/>
              <a:t>Claudia Cogliser – claudia.cogliser@ttu.edu</a:t>
            </a:r>
          </a:p>
          <a:p>
            <a:pPr algn="ctr"/>
            <a:r>
              <a:rPr lang="en-US" smtClean="0"/>
              <a:t>Shelby Cearley – shelby.l.cearley@ttu.edu</a:t>
            </a:r>
            <a:endParaRPr lang="en-US" dirty="0"/>
          </a:p>
        </p:txBody>
      </p:sp>
    </p:spTree>
    <p:extLst>
      <p:ext uri="{BB962C8B-B14F-4D97-AF65-F5344CB8AC3E}">
        <p14:creationId xmlns:p14="http://schemas.microsoft.com/office/powerpoint/2010/main" val="4019035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1249</Words>
  <Application>Microsoft Macintosh PowerPoint</Application>
  <PresentationFormat>Widescreen</PresentationFormat>
  <Paragraphs>54</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Trends &amp; Best Practices in International Recruiting</vt:lpstr>
      <vt:lpstr>International Student Mobility in 2015</vt:lpstr>
      <vt:lpstr>Why Recruit International Students?</vt:lpstr>
      <vt:lpstr>Where to Begin</vt:lpstr>
      <vt:lpstr>Ways to Recruit</vt:lpstr>
      <vt:lpstr>Want More Information?</vt:lpstr>
      <vt:lpstr>Thank you!</vt:lpstr>
    </vt:vector>
  </TitlesOfParts>
  <Company>Texas Tech University</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Trends in International Recruiting</dc:title>
  <dc:creator>Cearley, Shelby L</dc:creator>
  <cp:lastModifiedBy>Claudia Cogliser</cp:lastModifiedBy>
  <cp:revision>16</cp:revision>
  <cp:lastPrinted>2016-09-20T18:12:07Z</cp:lastPrinted>
  <dcterms:created xsi:type="dcterms:W3CDTF">2016-09-20T13:19:00Z</dcterms:created>
  <dcterms:modified xsi:type="dcterms:W3CDTF">2016-09-22T03:42:16Z</dcterms:modified>
</cp:coreProperties>
</file>