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70" r:id="rId3"/>
  </p:sldMasterIdLst>
  <p:notesMasterIdLst>
    <p:notesMasterId r:id="rId33"/>
  </p:notesMasterIdLst>
  <p:handoutMasterIdLst>
    <p:handoutMasterId r:id="rId34"/>
  </p:handoutMasterIdLst>
  <p:sldIdLst>
    <p:sldId id="652" r:id="rId4"/>
    <p:sldId id="653" r:id="rId5"/>
    <p:sldId id="654" r:id="rId6"/>
    <p:sldId id="655" r:id="rId7"/>
    <p:sldId id="645" r:id="rId8"/>
    <p:sldId id="647" r:id="rId9"/>
    <p:sldId id="648" r:id="rId10"/>
    <p:sldId id="649" r:id="rId11"/>
    <p:sldId id="256" r:id="rId12"/>
    <p:sldId id="308" r:id="rId13"/>
    <p:sldId id="537" r:id="rId14"/>
    <p:sldId id="637" r:id="rId15"/>
    <p:sldId id="639" r:id="rId16"/>
    <p:sldId id="468" r:id="rId17"/>
    <p:sldId id="538" r:id="rId18"/>
    <p:sldId id="641" r:id="rId19"/>
    <p:sldId id="541" r:id="rId20"/>
    <p:sldId id="543" r:id="rId21"/>
    <p:sldId id="544" r:id="rId22"/>
    <p:sldId id="547" r:id="rId23"/>
    <p:sldId id="548" r:id="rId24"/>
    <p:sldId id="627" r:id="rId25"/>
    <p:sldId id="552" r:id="rId26"/>
    <p:sldId id="625" r:id="rId27"/>
    <p:sldId id="622" r:id="rId28"/>
    <p:sldId id="629" r:id="rId29"/>
    <p:sldId id="623" r:id="rId30"/>
    <p:sldId id="630" r:id="rId31"/>
    <p:sldId id="650" r:id="rId3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9">
          <p15:clr>
            <a:srgbClr val="A4A3A4"/>
          </p15:clr>
        </p15:guide>
        <p15:guide id="2" orient="horz" pos="3311">
          <p15:clr>
            <a:srgbClr val="A4A3A4"/>
          </p15:clr>
        </p15:guide>
        <p15:guide id="3" orient="horz" pos="571">
          <p15:clr>
            <a:srgbClr val="A4A3A4"/>
          </p15:clr>
        </p15:guide>
        <p15:guide id="4" orient="horz" pos="4032">
          <p15:clr>
            <a:srgbClr val="A4A3A4"/>
          </p15:clr>
        </p15:guide>
        <p15:guide id="5" pos="5471">
          <p15:clr>
            <a:srgbClr val="A4A3A4"/>
          </p15:clr>
        </p15:guide>
        <p15:guide id="6" pos="2876">
          <p15:clr>
            <a:srgbClr val="A4A3A4"/>
          </p15:clr>
        </p15:guide>
        <p15:guide id="7" pos="2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ay Daugherty" initials="LD" lastIdx="0" clrIdx="0"/>
  <p:cmAuthor id="7" name="V Darleen Opfer" initials="VDO" lastIdx="8" clrIdx="7"/>
  <p:cmAuthor id="1" name="Cathy Stasz" initials="CS" lastIdx="58" clrIdx="1"/>
  <p:cmAuthor id="2" name="Charles A. Goldman" initials="CAG" lastIdx="25" clrIdx="2"/>
  <p:cmAuthor id="3" name="Erin Johnson" initials="C" lastIdx="0" clrIdx="3"/>
  <p:cmAuthor id="4" name="Rita Karam" initials="RK" lastIdx="5" clrIdx="4"/>
  <p:cmAuthor id="5" name="Chandra Garber" initials="CG" lastIdx="15" clrIdx="5"/>
  <p:cmAuthor id="6" name="Catherine Augustine" initials="" lastIdx="8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3214"/>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1" autoAdjust="0"/>
    <p:restoredTop sz="93886" autoAdjust="0"/>
  </p:normalViewPr>
  <p:slideViewPr>
    <p:cSldViewPr snapToGrid="0" showGuides="1">
      <p:cViewPr varScale="1">
        <p:scale>
          <a:sx n="168" d="100"/>
          <a:sy n="168" d="100"/>
        </p:scale>
        <p:origin x="1512" y="208"/>
      </p:cViewPr>
      <p:guideLst>
        <p:guide orient="horz" pos="729"/>
        <p:guide orient="horz" pos="3311"/>
        <p:guide orient="horz" pos="571"/>
        <p:guide orient="horz" pos="4032"/>
        <p:guide pos="5471"/>
        <p:guide pos="2876"/>
        <p:guide pos="289"/>
      </p:guideLst>
    </p:cSldViewPr>
  </p:slideViewPr>
  <p:outlineViewPr>
    <p:cViewPr>
      <p:scale>
        <a:sx n="33" d="100"/>
        <a:sy n="33" d="100"/>
      </p:scale>
      <p:origin x="0" y="24114"/>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arlesg\Documents\Texas\Tables%20for%20Chandra%20v2%20ca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arlesg\Documents\Texas\Tables%20for%20Chandra%20v2%20ca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arlesg\Documents\Texas\Tables%20for%20Chandra%20v2%20ca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arlesg\Documents\Texas\State%20comparison%20tables%2023%20Jun%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arlesg\Documents\Texas\Graduate%20demand%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16626854206403"/>
          <c:y val="0.102919596955269"/>
          <c:w val="0.740812020223973"/>
          <c:h val="0.757356080605108"/>
        </c:manualLayout>
      </c:layout>
      <c:barChart>
        <c:barDir val="col"/>
        <c:grouping val="stacked"/>
        <c:varyColors val="0"/>
        <c:ser>
          <c:idx val="2"/>
          <c:order val="0"/>
          <c:tx>
            <c:strRef>
              <c:f>'Grad Completions by State2'!$A$14</c:f>
              <c:strCache>
                <c:ptCount val="1"/>
                <c:pt idx="0">
                  <c:v>Public</c:v>
                </c:pt>
              </c:strCache>
            </c:strRef>
          </c:tx>
          <c:invertIfNegative val="0"/>
          <c:cat>
            <c:multiLvlStrRef>
              <c:f>'Grad Completions by State2'!$B$12:$L$13</c:f>
              <c:multiLvlStrCache>
                <c:ptCount val="11"/>
                <c:lvl>
                  <c:pt idx="0">
                    <c:v>2005</c:v>
                  </c:pt>
                  <c:pt idx="1">
                    <c:v>2014</c:v>
                  </c:pt>
                  <c:pt idx="3">
                    <c:v>2005</c:v>
                  </c:pt>
                  <c:pt idx="4">
                    <c:v>2014</c:v>
                  </c:pt>
                  <c:pt idx="6">
                    <c:v>2005</c:v>
                  </c:pt>
                  <c:pt idx="7">
                    <c:v>2014</c:v>
                  </c:pt>
                  <c:pt idx="9">
                    <c:v>2005</c:v>
                  </c:pt>
                  <c:pt idx="10">
                    <c:v>2014</c:v>
                  </c:pt>
                </c:lvl>
                <c:lvl>
                  <c:pt idx="0">
                    <c:v>TX</c:v>
                  </c:pt>
                  <c:pt idx="2">
                    <c:v> </c:v>
                  </c:pt>
                  <c:pt idx="3">
                    <c:v>CA</c:v>
                  </c:pt>
                  <c:pt idx="5">
                    <c:v> </c:v>
                  </c:pt>
                  <c:pt idx="6">
                    <c:v>FL</c:v>
                  </c:pt>
                  <c:pt idx="8">
                    <c:v> </c:v>
                  </c:pt>
                  <c:pt idx="9">
                    <c:v>NY</c:v>
                  </c:pt>
                </c:lvl>
              </c:multiLvlStrCache>
            </c:multiLvlStrRef>
          </c:cat>
          <c:val>
            <c:numRef>
              <c:f>'Grad Completions by State2'!$B$14:$L$14</c:f>
              <c:numCache>
                <c:formatCode>#,##0</c:formatCode>
                <c:ptCount val="11"/>
                <c:pt idx="0">
                  <c:v>30869.0</c:v>
                </c:pt>
                <c:pt idx="1">
                  <c:v>44350.0</c:v>
                </c:pt>
                <c:pt idx="3">
                  <c:v>32321.0</c:v>
                </c:pt>
                <c:pt idx="4">
                  <c:v>37038.0</c:v>
                </c:pt>
                <c:pt idx="6">
                  <c:v>16214.0</c:v>
                </c:pt>
                <c:pt idx="7">
                  <c:v>22617.0</c:v>
                </c:pt>
                <c:pt idx="9">
                  <c:v>19603.0</c:v>
                </c:pt>
                <c:pt idx="10">
                  <c:v>21870.0</c:v>
                </c:pt>
              </c:numCache>
            </c:numRef>
          </c:val>
        </c:ser>
        <c:ser>
          <c:idx val="1"/>
          <c:order val="1"/>
          <c:tx>
            <c:strRef>
              <c:f>'Grad Completions by State2'!$A$15</c:f>
              <c:strCache>
                <c:ptCount val="1"/>
                <c:pt idx="0">
                  <c:v>Private not-for-profit</c:v>
                </c:pt>
              </c:strCache>
            </c:strRef>
          </c:tx>
          <c:spPr>
            <a:solidFill>
              <a:schemeClr val="tx2"/>
            </a:solidFill>
          </c:spPr>
          <c:invertIfNegative val="0"/>
          <c:cat>
            <c:multiLvlStrRef>
              <c:f>'Grad Completions by State2'!$B$12:$L$13</c:f>
              <c:multiLvlStrCache>
                <c:ptCount val="11"/>
                <c:lvl>
                  <c:pt idx="0">
                    <c:v>2005</c:v>
                  </c:pt>
                  <c:pt idx="1">
                    <c:v>2014</c:v>
                  </c:pt>
                  <c:pt idx="3">
                    <c:v>2005</c:v>
                  </c:pt>
                  <c:pt idx="4">
                    <c:v>2014</c:v>
                  </c:pt>
                  <c:pt idx="6">
                    <c:v>2005</c:v>
                  </c:pt>
                  <c:pt idx="7">
                    <c:v>2014</c:v>
                  </c:pt>
                  <c:pt idx="9">
                    <c:v>2005</c:v>
                  </c:pt>
                  <c:pt idx="10">
                    <c:v>2014</c:v>
                  </c:pt>
                </c:lvl>
                <c:lvl>
                  <c:pt idx="0">
                    <c:v>TX</c:v>
                  </c:pt>
                  <c:pt idx="2">
                    <c:v> </c:v>
                  </c:pt>
                  <c:pt idx="3">
                    <c:v>CA</c:v>
                  </c:pt>
                  <c:pt idx="5">
                    <c:v> </c:v>
                  </c:pt>
                  <c:pt idx="6">
                    <c:v>FL</c:v>
                  </c:pt>
                  <c:pt idx="8">
                    <c:v> </c:v>
                  </c:pt>
                  <c:pt idx="9">
                    <c:v>NY</c:v>
                  </c:pt>
                </c:lvl>
              </c:multiLvlStrCache>
            </c:multiLvlStrRef>
          </c:cat>
          <c:val>
            <c:numRef>
              <c:f>'Grad Completions by State2'!$B$15:$L$15</c:f>
              <c:numCache>
                <c:formatCode>#,##0</c:formatCode>
                <c:ptCount val="11"/>
                <c:pt idx="0">
                  <c:v>9280.0</c:v>
                </c:pt>
                <c:pt idx="1">
                  <c:v>12242.0</c:v>
                </c:pt>
                <c:pt idx="3">
                  <c:v>34102.0</c:v>
                </c:pt>
                <c:pt idx="4">
                  <c:v>46370.0</c:v>
                </c:pt>
                <c:pt idx="6">
                  <c:v>12252.0</c:v>
                </c:pt>
                <c:pt idx="7">
                  <c:v>16960.0</c:v>
                </c:pt>
                <c:pt idx="9">
                  <c:v>52831.0</c:v>
                </c:pt>
                <c:pt idx="10">
                  <c:v>63649.0</c:v>
                </c:pt>
              </c:numCache>
            </c:numRef>
          </c:val>
        </c:ser>
        <c:dLbls>
          <c:showLegendKey val="0"/>
          <c:showVal val="0"/>
          <c:showCatName val="0"/>
          <c:showSerName val="0"/>
          <c:showPercent val="0"/>
          <c:showBubbleSize val="0"/>
        </c:dLbls>
        <c:gapWidth val="20"/>
        <c:overlap val="100"/>
        <c:axId val="-1848489664"/>
        <c:axId val="-1848485632"/>
      </c:barChart>
      <c:catAx>
        <c:axId val="-1848489664"/>
        <c:scaling>
          <c:orientation val="minMax"/>
        </c:scaling>
        <c:delete val="0"/>
        <c:axPos val="b"/>
        <c:numFmt formatCode="General" sourceLinked="1"/>
        <c:majorTickMark val="out"/>
        <c:minorTickMark val="none"/>
        <c:tickLblPos val="nextTo"/>
        <c:crossAx val="-1848485632"/>
        <c:crosses val="autoZero"/>
        <c:auto val="1"/>
        <c:lblAlgn val="ctr"/>
        <c:lblOffset val="100"/>
        <c:noMultiLvlLbl val="0"/>
      </c:catAx>
      <c:valAx>
        <c:axId val="-1848485632"/>
        <c:scaling>
          <c:orientation val="minMax"/>
          <c:max val="100000.0"/>
        </c:scaling>
        <c:delete val="0"/>
        <c:axPos val="l"/>
        <c:majorGridlines>
          <c:spPr>
            <a:ln>
              <a:solidFill>
                <a:schemeClr val="bg1">
                  <a:lumMod val="75000"/>
                </a:schemeClr>
              </a:solidFill>
            </a:ln>
          </c:spPr>
        </c:majorGridlines>
        <c:numFmt formatCode="#,##0" sourceLinked="1"/>
        <c:majorTickMark val="none"/>
        <c:minorTickMark val="none"/>
        <c:tickLblPos val="nextTo"/>
        <c:crossAx val="-1848489664"/>
        <c:crosses val="autoZero"/>
        <c:crossBetween val="between"/>
        <c:majorUnit val="20000.0"/>
      </c:valAx>
    </c:plotArea>
    <c:legend>
      <c:legendPos val="r"/>
      <c:layout>
        <c:manualLayout>
          <c:xMode val="edge"/>
          <c:yMode val="edge"/>
          <c:x val="0.860967154068607"/>
          <c:y val="0.290027331343657"/>
          <c:w val="0.121838046282856"/>
          <c:h val="0.284133524638027"/>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a:pPr>
            <a:r>
              <a:rPr lang="en-US" sz="2000" dirty="0"/>
              <a:t>Federal </a:t>
            </a:r>
            <a:r>
              <a:rPr lang="en-US" sz="2000" dirty="0" smtClean="0"/>
              <a:t>obligations for research </a:t>
            </a:r>
            <a:r>
              <a:rPr lang="en-US" sz="2000" dirty="0"/>
              <a:t>and </a:t>
            </a:r>
            <a:r>
              <a:rPr lang="en-US" sz="2000" dirty="0" smtClean="0"/>
              <a:t>development </a:t>
            </a:r>
            <a:r>
              <a:rPr lang="en-US" sz="2000" dirty="0"/>
              <a:t>to </a:t>
            </a:r>
            <a:endParaRPr lang="en-US" sz="2000" dirty="0" smtClean="0"/>
          </a:p>
          <a:p>
            <a:pPr algn="ctr">
              <a:defRPr sz="2000"/>
            </a:pPr>
            <a:r>
              <a:rPr lang="en-US" sz="2000" dirty="0" smtClean="0"/>
              <a:t>higher education</a:t>
            </a:r>
            <a:endParaRPr lang="en-US" sz="2000" dirty="0"/>
          </a:p>
        </c:rich>
      </c:tx>
      <c:overlay val="0"/>
    </c:title>
    <c:autoTitleDeleted val="0"/>
    <c:plotArea>
      <c:layout>
        <c:manualLayout>
          <c:layoutTarget val="inner"/>
          <c:xMode val="edge"/>
          <c:yMode val="edge"/>
          <c:x val="0.142090226969481"/>
          <c:y val="0.172820937220778"/>
          <c:w val="0.708817334836441"/>
          <c:h val="0.760595437305113"/>
        </c:manualLayout>
      </c:layout>
      <c:lineChart>
        <c:grouping val="standard"/>
        <c:varyColors val="0"/>
        <c:ser>
          <c:idx val="0"/>
          <c:order val="0"/>
          <c:tx>
            <c:strRef>
              <c:f>'R&amp;D Obligation Graph'!$A$2</c:f>
              <c:strCache>
                <c:ptCount val="1"/>
                <c:pt idx="0">
                  <c:v>California</c:v>
                </c:pt>
              </c:strCache>
            </c:strRef>
          </c:tx>
          <c:marker>
            <c:symbol val="none"/>
          </c:marker>
          <c:cat>
            <c:numRef>
              <c:f>'R&amp;D Obligation Graph'!$B$1:$K$1</c:f>
              <c:numCache>
                <c:formatCode>General</c:formatCode>
                <c:ptCount val="10"/>
                <c:pt idx="0">
                  <c:v>2004.0</c:v>
                </c:pt>
                <c:pt idx="1">
                  <c:v>2005.0</c:v>
                </c:pt>
                <c:pt idx="2">
                  <c:v>2006.0</c:v>
                </c:pt>
                <c:pt idx="3">
                  <c:v>2007.0</c:v>
                </c:pt>
                <c:pt idx="4">
                  <c:v>2008.0</c:v>
                </c:pt>
                <c:pt idx="5">
                  <c:v>2009.0</c:v>
                </c:pt>
                <c:pt idx="6">
                  <c:v>2010.0</c:v>
                </c:pt>
                <c:pt idx="7">
                  <c:v>2011.0</c:v>
                </c:pt>
                <c:pt idx="8">
                  <c:v>2012.0</c:v>
                </c:pt>
                <c:pt idx="9">
                  <c:v>2013.0</c:v>
                </c:pt>
              </c:numCache>
            </c:numRef>
          </c:cat>
          <c:val>
            <c:numRef>
              <c:f>'R&amp;D Obligation Graph'!$B$2:$K$2</c:f>
              <c:numCache>
                <c:formatCode>_("$"* #,##0_);_("$"* \(#,##0\);_("$"* "-"??_);_(@_)</c:formatCode>
                <c:ptCount val="10"/>
                <c:pt idx="0">
                  <c:v>3.45854E6</c:v>
                </c:pt>
                <c:pt idx="1">
                  <c:v>3.543306E6</c:v>
                </c:pt>
                <c:pt idx="2">
                  <c:v>3.438431E6</c:v>
                </c:pt>
                <c:pt idx="3">
                  <c:v>3.462085E6</c:v>
                </c:pt>
                <c:pt idx="4">
                  <c:v>3.538729E6</c:v>
                </c:pt>
                <c:pt idx="5">
                  <c:v>4.24484991E6</c:v>
                </c:pt>
                <c:pt idx="6">
                  <c:v>4.28119903E6</c:v>
                </c:pt>
                <c:pt idx="7">
                  <c:v>3.93497641E6</c:v>
                </c:pt>
                <c:pt idx="8">
                  <c:v>3.93425664E6</c:v>
                </c:pt>
                <c:pt idx="9">
                  <c:v>3.75478574E6</c:v>
                </c:pt>
              </c:numCache>
            </c:numRef>
          </c:val>
          <c:smooth val="0"/>
        </c:ser>
        <c:ser>
          <c:idx val="1"/>
          <c:order val="1"/>
          <c:tx>
            <c:strRef>
              <c:f>'R&amp;D Obligation Graph'!$A$3</c:f>
              <c:strCache>
                <c:ptCount val="1"/>
                <c:pt idx="0">
                  <c:v>Florida</c:v>
                </c:pt>
              </c:strCache>
            </c:strRef>
          </c:tx>
          <c:marker>
            <c:symbol val="none"/>
          </c:marker>
          <c:cat>
            <c:numRef>
              <c:f>'R&amp;D Obligation Graph'!$B$1:$K$1</c:f>
              <c:numCache>
                <c:formatCode>General</c:formatCode>
                <c:ptCount val="10"/>
                <c:pt idx="0">
                  <c:v>2004.0</c:v>
                </c:pt>
                <c:pt idx="1">
                  <c:v>2005.0</c:v>
                </c:pt>
                <c:pt idx="2">
                  <c:v>2006.0</c:v>
                </c:pt>
                <c:pt idx="3">
                  <c:v>2007.0</c:v>
                </c:pt>
                <c:pt idx="4">
                  <c:v>2008.0</c:v>
                </c:pt>
                <c:pt idx="5">
                  <c:v>2009.0</c:v>
                </c:pt>
                <c:pt idx="6">
                  <c:v>2010.0</c:v>
                </c:pt>
                <c:pt idx="7">
                  <c:v>2011.0</c:v>
                </c:pt>
                <c:pt idx="8">
                  <c:v>2012.0</c:v>
                </c:pt>
                <c:pt idx="9">
                  <c:v>2013.0</c:v>
                </c:pt>
              </c:numCache>
            </c:numRef>
          </c:cat>
          <c:val>
            <c:numRef>
              <c:f>'R&amp;D Obligation Graph'!$B$3:$K$3</c:f>
              <c:numCache>
                <c:formatCode>_("$"* #,##0_);_("$"* \(#,##0\);_("$"* "-"??_);_(@_)</c:formatCode>
                <c:ptCount val="10"/>
                <c:pt idx="0">
                  <c:v>535443.0</c:v>
                </c:pt>
                <c:pt idx="1">
                  <c:v>584002.0</c:v>
                </c:pt>
                <c:pt idx="2">
                  <c:v>572544.0</c:v>
                </c:pt>
                <c:pt idx="3">
                  <c:v>602261.0</c:v>
                </c:pt>
                <c:pt idx="4">
                  <c:v>618996.0</c:v>
                </c:pt>
                <c:pt idx="5">
                  <c:v>780910.75</c:v>
                </c:pt>
                <c:pt idx="6">
                  <c:v>767232.42</c:v>
                </c:pt>
                <c:pt idx="7">
                  <c:v>667985.0699999993</c:v>
                </c:pt>
                <c:pt idx="8">
                  <c:v>653164.6899999987</c:v>
                </c:pt>
                <c:pt idx="9">
                  <c:v>601576.5799999988</c:v>
                </c:pt>
              </c:numCache>
            </c:numRef>
          </c:val>
          <c:smooth val="0"/>
        </c:ser>
        <c:ser>
          <c:idx val="2"/>
          <c:order val="2"/>
          <c:tx>
            <c:strRef>
              <c:f>'R&amp;D Obligation Graph'!$A$4</c:f>
              <c:strCache>
                <c:ptCount val="1"/>
                <c:pt idx="0">
                  <c:v>New York</c:v>
                </c:pt>
              </c:strCache>
            </c:strRef>
          </c:tx>
          <c:marker>
            <c:symbol val="none"/>
          </c:marker>
          <c:cat>
            <c:numRef>
              <c:f>'R&amp;D Obligation Graph'!$B$1:$K$1</c:f>
              <c:numCache>
                <c:formatCode>General</c:formatCode>
                <c:ptCount val="10"/>
                <c:pt idx="0">
                  <c:v>2004.0</c:v>
                </c:pt>
                <c:pt idx="1">
                  <c:v>2005.0</c:v>
                </c:pt>
                <c:pt idx="2">
                  <c:v>2006.0</c:v>
                </c:pt>
                <c:pt idx="3">
                  <c:v>2007.0</c:v>
                </c:pt>
                <c:pt idx="4">
                  <c:v>2008.0</c:v>
                </c:pt>
                <c:pt idx="5">
                  <c:v>2009.0</c:v>
                </c:pt>
                <c:pt idx="6">
                  <c:v>2010.0</c:v>
                </c:pt>
                <c:pt idx="7">
                  <c:v>2011.0</c:v>
                </c:pt>
                <c:pt idx="8">
                  <c:v>2012.0</c:v>
                </c:pt>
                <c:pt idx="9">
                  <c:v>2013.0</c:v>
                </c:pt>
              </c:numCache>
            </c:numRef>
          </c:cat>
          <c:val>
            <c:numRef>
              <c:f>'R&amp;D Obligation Graph'!$B$4:$K$4</c:f>
              <c:numCache>
                <c:formatCode>_("$"* #,##0_);_("$"* \(#,##0\);_("$"* "-"??_);_(@_)</c:formatCode>
                <c:ptCount val="10"/>
                <c:pt idx="0">
                  <c:v>1.948714E6</c:v>
                </c:pt>
                <c:pt idx="1">
                  <c:v>2.043527E6</c:v>
                </c:pt>
                <c:pt idx="2">
                  <c:v>2.008024E6</c:v>
                </c:pt>
                <c:pt idx="3">
                  <c:v>1.988089E6</c:v>
                </c:pt>
                <c:pt idx="4">
                  <c:v>1.989005E6</c:v>
                </c:pt>
                <c:pt idx="5">
                  <c:v>2.51616354E6</c:v>
                </c:pt>
                <c:pt idx="6">
                  <c:v>2.40547218E6</c:v>
                </c:pt>
                <c:pt idx="7">
                  <c:v>2.17730578E6</c:v>
                </c:pt>
                <c:pt idx="8">
                  <c:v>2.16756893E6</c:v>
                </c:pt>
                <c:pt idx="9">
                  <c:v>2.10503421E6</c:v>
                </c:pt>
              </c:numCache>
            </c:numRef>
          </c:val>
          <c:smooth val="0"/>
        </c:ser>
        <c:ser>
          <c:idx val="3"/>
          <c:order val="3"/>
          <c:tx>
            <c:strRef>
              <c:f>'R&amp;D Obligation Graph'!$A$5</c:f>
              <c:strCache>
                <c:ptCount val="1"/>
                <c:pt idx="0">
                  <c:v>Texas</c:v>
                </c:pt>
              </c:strCache>
            </c:strRef>
          </c:tx>
          <c:spPr>
            <a:ln w="50800"/>
          </c:spPr>
          <c:marker>
            <c:symbol val="none"/>
          </c:marker>
          <c:cat>
            <c:numRef>
              <c:f>'R&amp;D Obligation Graph'!$B$1:$K$1</c:f>
              <c:numCache>
                <c:formatCode>General</c:formatCode>
                <c:ptCount val="10"/>
                <c:pt idx="0">
                  <c:v>2004.0</c:v>
                </c:pt>
                <c:pt idx="1">
                  <c:v>2005.0</c:v>
                </c:pt>
                <c:pt idx="2">
                  <c:v>2006.0</c:v>
                </c:pt>
                <c:pt idx="3">
                  <c:v>2007.0</c:v>
                </c:pt>
                <c:pt idx="4">
                  <c:v>2008.0</c:v>
                </c:pt>
                <c:pt idx="5">
                  <c:v>2009.0</c:v>
                </c:pt>
                <c:pt idx="6">
                  <c:v>2010.0</c:v>
                </c:pt>
                <c:pt idx="7">
                  <c:v>2011.0</c:v>
                </c:pt>
                <c:pt idx="8">
                  <c:v>2012.0</c:v>
                </c:pt>
                <c:pt idx="9">
                  <c:v>2013.0</c:v>
                </c:pt>
              </c:numCache>
            </c:numRef>
          </c:cat>
          <c:val>
            <c:numRef>
              <c:f>'R&amp;D Obligation Graph'!$B$5:$K$5</c:f>
              <c:numCache>
                <c:formatCode>_("$"* #,##0_);_("$"* \(#,##0\);_("$"* "-"??_);_(@_)</c:formatCode>
                <c:ptCount val="10"/>
                <c:pt idx="0">
                  <c:v>1.342911E6</c:v>
                </c:pt>
                <c:pt idx="1">
                  <c:v>1.365244E6</c:v>
                </c:pt>
                <c:pt idx="2">
                  <c:v>1.391337E6</c:v>
                </c:pt>
                <c:pt idx="3">
                  <c:v>1.411896E6</c:v>
                </c:pt>
                <c:pt idx="4">
                  <c:v>1.502334E6</c:v>
                </c:pt>
                <c:pt idx="5">
                  <c:v>1.80742838E6</c:v>
                </c:pt>
                <c:pt idx="6">
                  <c:v>1.71379682E6</c:v>
                </c:pt>
                <c:pt idx="7">
                  <c:v>1.45193913E6</c:v>
                </c:pt>
                <c:pt idx="8">
                  <c:v>1.43166257E6</c:v>
                </c:pt>
                <c:pt idx="9">
                  <c:v>1.27175509E6</c:v>
                </c:pt>
              </c:numCache>
            </c:numRef>
          </c:val>
          <c:smooth val="0"/>
        </c:ser>
        <c:dLbls>
          <c:showLegendKey val="0"/>
          <c:showVal val="0"/>
          <c:showCatName val="0"/>
          <c:showSerName val="0"/>
          <c:showPercent val="0"/>
          <c:showBubbleSize val="0"/>
        </c:dLbls>
        <c:smooth val="0"/>
        <c:axId val="-1865735296"/>
        <c:axId val="-1865719728"/>
      </c:lineChart>
      <c:catAx>
        <c:axId val="-1865735296"/>
        <c:scaling>
          <c:orientation val="minMax"/>
        </c:scaling>
        <c:delete val="0"/>
        <c:axPos val="b"/>
        <c:numFmt formatCode="General" sourceLinked="1"/>
        <c:majorTickMark val="out"/>
        <c:minorTickMark val="none"/>
        <c:tickLblPos val="nextTo"/>
        <c:crossAx val="-1865719728"/>
        <c:crosses val="autoZero"/>
        <c:auto val="1"/>
        <c:lblAlgn val="ctr"/>
        <c:lblOffset val="100"/>
        <c:noMultiLvlLbl val="0"/>
      </c:catAx>
      <c:valAx>
        <c:axId val="-1865719728"/>
        <c:scaling>
          <c:orientation val="minMax"/>
        </c:scaling>
        <c:delete val="0"/>
        <c:axPos val="l"/>
        <c:majorGridlines>
          <c:spPr>
            <a:ln>
              <a:solidFill>
                <a:schemeClr val="bg1">
                  <a:lumMod val="75000"/>
                </a:schemeClr>
              </a:solidFill>
            </a:ln>
          </c:spPr>
        </c:majorGridlines>
        <c:numFmt formatCode="_(&quot;$&quot;* #,##0_);_(&quot;$&quot;* \(#,##0\);_(&quot;$&quot;* &quot;-&quot;??_);_(@_)" sourceLinked="1"/>
        <c:majorTickMark val="none"/>
        <c:minorTickMark val="none"/>
        <c:tickLblPos val="nextTo"/>
        <c:crossAx val="-1865735296"/>
        <c:crosses val="autoZero"/>
        <c:crossBetween val="between"/>
      </c:valAx>
    </c:plotArea>
    <c:legend>
      <c:legendPos val="r"/>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966032050245918"/>
          <c:y val="0.121483812238993"/>
          <c:w val="0.703737963839564"/>
          <c:h val="0.737939532968202"/>
        </c:manualLayout>
      </c:layout>
      <c:barChart>
        <c:barDir val="col"/>
        <c:grouping val="stacked"/>
        <c:varyColors val="0"/>
        <c:ser>
          <c:idx val="2"/>
          <c:order val="0"/>
          <c:tx>
            <c:strRef>
              <c:f>'Carnegie Classification Changes'!$A$11</c:f>
              <c:strCache>
                <c:ptCount val="1"/>
                <c:pt idx="0">
                  <c:v>R1</c:v>
                </c:pt>
              </c:strCache>
            </c:strRef>
          </c:tx>
          <c:invertIfNegative val="0"/>
          <c:cat>
            <c:multiLvlStrRef>
              <c:f>'Carnegie Classification Changes'!$B$9:$L$10</c:f>
              <c:multiLvlStrCache>
                <c:ptCount val="11"/>
                <c:lvl>
                  <c:pt idx="0">
                    <c:v>2005</c:v>
                  </c:pt>
                  <c:pt idx="1">
                    <c:v>2015</c:v>
                  </c:pt>
                  <c:pt idx="3">
                    <c:v>2005</c:v>
                  </c:pt>
                  <c:pt idx="4">
                    <c:v>2015</c:v>
                  </c:pt>
                  <c:pt idx="6">
                    <c:v>2005</c:v>
                  </c:pt>
                  <c:pt idx="7">
                    <c:v>2015</c:v>
                  </c:pt>
                  <c:pt idx="9">
                    <c:v>2005</c:v>
                  </c:pt>
                  <c:pt idx="10">
                    <c:v>2015</c:v>
                  </c:pt>
                </c:lvl>
                <c:lvl>
                  <c:pt idx="0">
                    <c:v>TX</c:v>
                  </c:pt>
                  <c:pt idx="2">
                    <c:v> </c:v>
                  </c:pt>
                  <c:pt idx="3">
                    <c:v>CA</c:v>
                  </c:pt>
                  <c:pt idx="5">
                    <c:v> </c:v>
                  </c:pt>
                  <c:pt idx="6">
                    <c:v>FL</c:v>
                  </c:pt>
                  <c:pt idx="8">
                    <c:v> </c:v>
                  </c:pt>
                  <c:pt idx="9">
                    <c:v>NY</c:v>
                  </c:pt>
                </c:lvl>
              </c:multiLvlStrCache>
            </c:multiLvlStrRef>
          </c:cat>
          <c:val>
            <c:numRef>
              <c:f>'Carnegie Classification Changes'!$B$11:$L$11</c:f>
              <c:numCache>
                <c:formatCode>#,##0</c:formatCode>
                <c:ptCount val="11"/>
                <c:pt idx="0">
                  <c:v>3.0</c:v>
                </c:pt>
                <c:pt idx="1">
                  <c:v>8.0</c:v>
                </c:pt>
                <c:pt idx="3">
                  <c:v>11.0</c:v>
                </c:pt>
                <c:pt idx="4">
                  <c:v>11.0</c:v>
                </c:pt>
                <c:pt idx="6">
                  <c:v>4.0</c:v>
                </c:pt>
                <c:pt idx="7">
                  <c:v>6.0</c:v>
                </c:pt>
                <c:pt idx="9">
                  <c:v>9.0</c:v>
                </c:pt>
                <c:pt idx="10">
                  <c:v>9.0</c:v>
                </c:pt>
              </c:numCache>
            </c:numRef>
          </c:val>
        </c:ser>
        <c:ser>
          <c:idx val="1"/>
          <c:order val="1"/>
          <c:tx>
            <c:strRef>
              <c:f>'Carnegie Classification Changes'!$A$12</c:f>
              <c:strCache>
                <c:ptCount val="1"/>
                <c:pt idx="0">
                  <c:v>R2</c:v>
                </c:pt>
              </c:strCache>
            </c:strRef>
          </c:tx>
          <c:invertIfNegative val="0"/>
          <c:cat>
            <c:multiLvlStrRef>
              <c:f>'Carnegie Classification Changes'!$B$9:$L$10</c:f>
              <c:multiLvlStrCache>
                <c:ptCount val="11"/>
                <c:lvl>
                  <c:pt idx="0">
                    <c:v>2005</c:v>
                  </c:pt>
                  <c:pt idx="1">
                    <c:v>2015</c:v>
                  </c:pt>
                  <c:pt idx="3">
                    <c:v>2005</c:v>
                  </c:pt>
                  <c:pt idx="4">
                    <c:v>2015</c:v>
                  </c:pt>
                  <c:pt idx="6">
                    <c:v>2005</c:v>
                  </c:pt>
                  <c:pt idx="7">
                    <c:v>2015</c:v>
                  </c:pt>
                  <c:pt idx="9">
                    <c:v>2005</c:v>
                  </c:pt>
                  <c:pt idx="10">
                    <c:v>2015</c:v>
                  </c:pt>
                </c:lvl>
                <c:lvl>
                  <c:pt idx="0">
                    <c:v>TX</c:v>
                  </c:pt>
                  <c:pt idx="2">
                    <c:v> </c:v>
                  </c:pt>
                  <c:pt idx="3">
                    <c:v>CA</c:v>
                  </c:pt>
                  <c:pt idx="5">
                    <c:v> </c:v>
                  </c:pt>
                  <c:pt idx="6">
                    <c:v>FL</c:v>
                  </c:pt>
                  <c:pt idx="8">
                    <c:v> </c:v>
                  </c:pt>
                  <c:pt idx="9">
                    <c:v>NY</c:v>
                  </c:pt>
                </c:lvl>
              </c:multiLvlStrCache>
            </c:multiLvlStrRef>
          </c:cat>
          <c:val>
            <c:numRef>
              <c:f>'Carnegie Classification Changes'!$B$12:$L$12</c:f>
              <c:numCache>
                <c:formatCode>#,##0</c:formatCode>
                <c:ptCount val="11"/>
                <c:pt idx="0">
                  <c:v>7.0</c:v>
                </c:pt>
                <c:pt idx="1">
                  <c:v>7.0</c:v>
                </c:pt>
                <c:pt idx="3">
                  <c:v>2.0</c:v>
                </c:pt>
                <c:pt idx="4">
                  <c:v>4.0</c:v>
                </c:pt>
                <c:pt idx="6">
                  <c:v>4.0</c:v>
                </c:pt>
                <c:pt idx="7">
                  <c:v>4.0</c:v>
                </c:pt>
                <c:pt idx="9">
                  <c:v>7.0</c:v>
                </c:pt>
                <c:pt idx="10">
                  <c:v>7.0</c:v>
                </c:pt>
              </c:numCache>
            </c:numRef>
          </c:val>
        </c:ser>
        <c:ser>
          <c:idx val="0"/>
          <c:order val="2"/>
          <c:tx>
            <c:strRef>
              <c:f>'Carnegie Classification Changes'!$A$13</c:f>
              <c:strCache>
                <c:ptCount val="1"/>
                <c:pt idx="0">
                  <c:v>R3</c:v>
                </c:pt>
              </c:strCache>
            </c:strRef>
          </c:tx>
          <c:spPr>
            <a:solidFill>
              <a:schemeClr val="tx2"/>
            </a:solidFill>
          </c:spPr>
          <c:invertIfNegative val="0"/>
          <c:cat>
            <c:multiLvlStrRef>
              <c:f>'Carnegie Classification Changes'!$B$9:$L$10</c:f>
              <c:multiLvlStrCache>
                <c:ptCount val="11"/>
                <c:lvl>
                  <c:pt idx="0">
                    <c:v>2005</c:v>
                  </c:pt>
                  <c:pt idx="1">
                    <c:v>2015</c:v>
                  </c:pt>
                  <c:pt idx="3">
                    <c:v>2005</c:v>
                  </c:pt>
                  <c:pt idx="4">
                    <c:v>2015</c:v>
                  </c:pt>
                  <c:pt idx="6">
                    <c:v>2005</c:v>
                  </c:pt>
                  <c:pt idx="7">
                    <c:v>2015</c:v>
                  </c:pt>
                  <c:pt idx="9">
                    <c:v>2005</c:v>
                  </c:pt>
                  <c:pt idx="10">
                    <c:v>2015</c:v>
                  </c:pt>
                </c:lvl>
                <c:lvl>
                  <c:pt idx="0">
                    <c:v>TX</c:v>
                  </c:pt>
                  <c:pt idx="2">
                    <c:v> </c:v>
                  </c:pt>
                  <c:pt idx="3">
                    <c:v>CA</c:v>
                  </c:pt>
                  <c:pt idx="5">
                    <c:v> </c:v>
                  </c:pt>
                  <c:pt idx="6">
                    <c:v>FL</c:v>
                  </c:pt>
                  <c:pt idx="8">
                    <c:v> </c:v>
                  </c:pt>
                  <c:pt idx="9">
                    <c:v>NY</c:v>
                  </c:pt>
                </c:lvl>
              </c:multiLvlStrCache>
            </c:multiLvlStrRef>
          </c:cat>
          <c:val>
            <c:numRef>
              <c:f>'Carnegie Classification Changes'!$B$13:$L$13</c:f>
              <c:numCache>
                <c:formatCode>#,##0</c:formatCode>
                <c:ptCount val="11"/>
                <c:pt idx="0">
                  <c:v>6.0</c:v>
                </c:pt>
                <c:pt idx="1">
                  <c:v>10.0</c:v>
                </c:pt>
                <c:pt idx="3">
                  <c:v>13.0</c:v>
                </c:pt>
                <c:pt idx="4">
                  <c:v>16.0</c:v>
                </c:pt>
                <c:pt idx="6">
                  <c:v>5.0</c:v>
                </c:pt>
                <c:pt idx="7">
                  <c:v>4.0</c:v>
                </c:pt>
                <c:pt idx="9">
                  <c:v>6.0</c:v>
                </c:pt>
                <c:pt idx="10">
                  <c:v>8.0</c:v>
                </c:pt>
              </c:numCache>
            </c:numRef>
          </c:val>
        </c:ser>
        <c:dLbls>
          <c:showLegendKey val="0"/>
          <c:showVal val="0"/>
          <c:showCatName val="0"/>
          <c:showSerName val="0"/>
          <c:showPercent val="0"/>
          <c:showBubbleSize val="0"/>
        </c:dLbls>
        <c:gapWidth val="20"/>
        <c:overlap val="100"/>
        <c:axId val="-1849478976"/>
        <c:axId val="-1860972288"/>
      </c:barChart>
      <c:catAx>
        <c:axId val="-1849478976"/>
        <c:scaling>
          <c:orientation val="minMax"/>
        </c:scaling>
        <c:delete val="0"/>
        <c:axPos val="b"/>
        <c:numFmt formatCode="General" sourceLinked="1"/>
        <c:majorTickMark val="out"/>
        <c:minorTickMark val="none"/>
        <c:tickLblPos val="nextTo"/>
        <c:crossAx val="-1860972288"/>
        <c:crosses val="autoZero"/>
        <c:auto val="1"/>
        <c:lblAlgn val="ctr"/>
        <c:lblOffset val="100"/>
        <c:noMultiLvlLbl val="0"/>
      </c:catAx>
      <c:valAx>
        <c:axId val="-1860972288"/>
        <c:scaling>
          <c:orientation val="minMax"/>
        </c:scaling>
        <c:delete val="0"/>
        <c:axPos val="l"/>
        <c:majorGridlines>
          <c:spPr>
            <a:ln>
              <a:solidFill>
                <a:schemeClr val="bg1">
                  <a:lumMod val="75000"/>
                </a:schemeClr>
              </a:solidFill>
            </a:ln>
          </c:spPr>
        </c:majorGridlines>
        <c:numFmt formatCode="#,##0" sourceLinked="1"/>
        <c:majorTickMark val="none"/>
        <c:minorTickMark val="none"/>
        <c:tickLblPos val="nextTo"/>
        <c:crossAx val="-1849478976"/>
        <c:crosses val="autoZero"/>
        <c:crossBetween val="between"/>
      </c:valAx>
    </c:plotArea>
    <c:legend>
      <c:legendPos val="r"/>
      <c:layout>
        <c:manualLayout>
          <c:xMode val="edge"/>
          <c:yMode val="edge"/>
          <c:x val="0.826900639418653"/>
          <c:y val="0.137212805936343"/>
          <c:w val="0.0592038238621932"/>
          <c:h val="0.153439988630896"/>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Graduate Degree Completions, 2005 and 2014</a:t>
            </a:r>
          </a:p>
        </c:rich>
      </c:tx>
      <c:layout>
        <c:manualLayout>
          <c:xMode val="edge"/>
          <c:yMode val="edge"/>
          <c:x val="0.261277304909732"/>
          <c:y val="0.0179700652242707"/>
        </c:manualLayout>
      </c:layout>
      <c:overlay val="0"/>
    </c:title>
    <c:autoTitleDeleted val="0"/>
    <c:plotArea>
      <c:layout>
        <c:manualLayout>
          <c:layoutTarget val="inner"/>
          <c:xMode val="edge"/>
          <c:yMode val="edge"/>
          <c:x val="0.20813360722142"/>
          <c:y val="0.158181319135589"/>
          <c:w val="0.735766094921242"/>
          <c:h val="0.814846719176882"/>
        </c:manualLayout>
      </c:layout>
      <c:barChart>
        <c:barDir val="bar"/>
        <c:grouping val="clustered"/>
        <c:varyColors val="0"/>
        <c:ser>
          <c:idx val="2"/>
          <c:order val="0"/>
          <c:tx>
            <c:strRef>
              <c:f>'TX CIPs'!$B$3</c:f>
              <c:strCache>
                <c:ptCount val="1"/>
                <c:pt idx="0">
                  <c:v>2005</c:v>
                </c:pt>
              </c:strCache>
            </c:strRef>
          </c:tx>
          <c:spPr>
            <a:solidFill>
              <a:schemeClr val="accent2">
                <a:lumMod val="75000"/>
              </a:schemeClr>
            </a:solidFill>
          </c:spPr>
          <c:invertIfNegative val="0"/>
          <c:cat>
            <c:strRef>
              <c:f>'TX CIPs'!$A$4:$A$12</c:f>
              <c:strCache>
                <c:ptCount val="9"/>
                <c:pt idx="0">
                  <c:v>Business</c:v>
                </c:pt>
                <c:pt idx="1">
                  <c:v>Education</c:v>
                </c:pt>
                <c:pt idx="2">
                  <c:v>Health</c:v>
                </c:pt>
                <c:pt idx="3">
                  <c:v>Social Science</c:v>
                </c:pt>
                <c:pt idx="4">
                  <c:v>Science</c:v>
                </c:pt>
                <c:pt idx="5">
                  <c:v>Liberal Arts</c:v>
                </c:pt>
                <c:pt idx="6">
                  <c:v>Engineering</c:v>
                </c:pt>
                <c:pt idx="7">
                  <c:v>Legal</c:v>
                </c:pt>
                <c:pt idx="8">
                  <c:v>Fine Arts</c:v>
                </c:pt>
              </c:strCache>
            </c:strRef>
          </c:cat>
          <c:val>
            <c:numRef>
              <c:f>'TX CIPs'!$B$4:$B$12</c:f>
              <c:numCache>
                <c:formatCode>_(* #,##0_);_(* \(#,##0\);_(* "-"??_);_(@_)</c:formatCode>
                <c:ptCount val="9"/>
                <c:pt idx="0">
                  <c:v>8663.0</c:v>
                </c:pt>
                <c:pt idx="1">
                  <c:v>7610.0</c:v>
                </c:pt>
                <c:pt idx="2">
                  <c:v>5113.0</c:v>
                </c:pt>
                <c:pt idx="3">
                  <c:v>4515.0</c:v>
                </c:pt>
                <c:pt idx="4">
                  <c:v>3413.0</c:v>
                </c:pt>
                <c:pt idx="5">
                  <c:v>4001.0</c:v>
                </c:pt>
                <c:pt idx="6">
                  <c:v>3421.0</c:v>
                </c:pt>
                <c:pt idx="7">
                  <c:v>2652.0</c:v>
                </c:pt>
                <c:pt idx="8">
                  <c:v>761.0</c:v>
                </c:pt>
              </c:numCache>
            </c:numRef>
          </c:val>
        </c:ser>
        <c:ser>
          <c:idx val="0"/>
          <c:order val="1"/>
          <c:tx>
            <c:strRef>
              <c:f>'TX CIPs'!$C$3</c:f>
              <c:strCache>
                <c:ptCount val="1"/>
                <c:pt idx="0">
                  <c:v>2014</c:v>
                </c:pt>
              </c:strCache>
            </c:strRef>
          </c:tx>
          <c:spPr>
            <a:solidFill>
              <a:srgbClr val="0070C0"/>
            </a:solidFill>
          </c:spPr>
          <c:invertIfNegative val="0"/>
          <c:cat>
            <c:strRef>
              <c:f>'TX CIPs'!$A$4:$A$12</c:f>
              <c:strCache>
                <c:ptCount val="9"/>
                <c:pt idx="0">
                  <c:v>Business</c:v>
                </c:pt>
                <c:pt idx="1">
                  <c:v>Education</c:v>
                </c:pt>
                <c:pt idx="2">
                  <c:v>Health</c:v>
                </c:pt>
                <c:pt idx="3">
                  <c:v>Social Science</c:v>
                </c:pt>
                <c:pt idx="4">
                  <c:v>Science</c:v>
                </c:pt>
                <c:pt idx="5">
                  <c:v>Liberal Arts</c:v>
                </c:pt>
                <c:pt idx="6">
                  <c:v>Engineering</c:v>
                </c:pt>
                <c:pt idx="7">
                  <c:v>Legal</c:v>
                </c:pt>
                <c:pt idx="8">
                  <c:v>Fine Arts</c:v>
                </c:pt>
              </c:strCache>
            </c:strRef>
          </c:cat>
          <c:val>
            <c:numRef>
              <c:f>'TX CIPs'!$C$4:$C$12</c:f>
              <c:numCache>
                <c:formatCode>_(* #,##0_);_(* \(#,##0\);_(* "-"??_);_(@_)</c:formatCode>
                <c:ptCount val="9"/>
                <c:pt idx="0">
                  <c:v>12549.0</c:v>
                </c:pt>
                <c:pt idx="1">
                  <c:v>9871.0</c:v>
                </c:pt>
                <c:pt idx="2">
                  <c:v>8990.0</c:v>
                </c:pt>
                <c:pt idx="3">
                  <c:v>6813.0</c:v>
                </c:pt>
                <c:pt idx="4">
                  <c:v>5668.0</c:v>
                </c:pt>
                <c:pt idx="5">
                  <c:v>5113.0</c:v>
                </c:pt>
                <c:pt idx="6">
                  <c:v>4139.0</c:v>
                </c:pt>
                <c:pt idx="7">
                  <c:v>2485.0</c:v>
                </c:pt>
                <c:pt idx="8">
                  <c:v>964.0</c:v>
                </c:pt>
              </c:numCache>
            </c:numRef>
          </c:val>
        </c:ser>
        <c:dLbls>
          <c:showLegendKey val="0"/>
          <c:showVal val="0"/>
          <c:showCatName val="0"/>
          <c:showSerName val="0"/>
          <c:showPercent val="0"/>
          <c:showBubbleSize val="0"/>
        </c:dLbls>
        <c:gapWidth val="100"/>
        <c:axId val="-1851089824"/>
        <c:axId val="-1851339840"/>
      </c:barChart>
      <c:catAx>
        <c:axId val="-1851089824"/>
        <c:scaling>
          <c:orientation val="maxMin"/>
        </c:scaling>
        <c:delete val="0"/>
        <c:axPos val="l"/>
        <c:title>
          <c:tx>
            <c:rich>
              <a:bodyPr rot="-5400000" vert="horz"/>
              <a:lstStyle/>
              <a:p>
                <a:pPr>
                  <a:defRPr/>
                </a:pPr>
                <a:r>
                  <a:rPr lang="en-US"/>
                  <a:t>Broad Field</a:t>
                </a:r>
              </a:p>
            </c:rich>
          </c:tx>
          <c:overlay val="0"/>
        </c:title>
        <c:numFmt formatCode="General" sourceLinked="1"/>
        <c:majorTickMark val="out"/>
        <c:minorTickMark val="none"/>
        <c:tickLblPos val="nextTo"/>
        <c:crossAx val="-1851339840"/>
        <c:crosses val="autoZero"/>
        <c:auto val="1"/>
        <c:lblAlgn val="ctr"/>
        <c:lblOffset val="100"/>
        <c:noMultiLvlLbl val="0"/>
      </c:catAx>
      <c:valAx>
        <c:axId val="-1851339840"/>
        <c:scaling>
          <c:orientation val="minMax"/>
        </c:scaling>
        <c:delete val="0"/>
        <c:axPos val="b"/>
        <c:majorGridlines/>
        <c:numFmt formatCode="#,##0" sourceLinked="0"/>
        <c:majorTickMark val="out"/>
        <c:minorTickMark val="none"/>
        <c:tickLblPos val="nextTo"/>
        <c:crossAx val="-1851089824"/>
        <c:crosses val="max"/>
        <c:crossBetween val="between"/>
      </c:valAx>
    </c:plotArea>
    <c:legend>
      <c:legendPos val="r"/>
      <c:layout>
        <c:manualLayout>
          <c:xMode val="edge"/>
          <c:yMode val="edge"/>
          <c:x val="0.828208986146866"/>
          <c:y val="0.343646738178958"/>
          <c:w val="0.0878539908573269"/>
          <c:h val="0.0969425540296832"/>
        </c:manualLayout>
      </c:layout>
      <c:overlay val="0"/>
      <c:spPr>
        <a:solidFill>
          <a:schemeClr val="bg1"/>
        </a:solidFill>
        <a:ln>
          <a:solidFill>
            <a:schemeClr val="tx2"/>
          </a:solidFill>
        </a:ln>
      </c:spPr>
    </c:legend>
    <c:plotVisOnly val="1"/>
    <c:dispBlanksAs val="gap"/>
    <c:showDLblsOverMax val="0"/>
  </c:chart>
  <c:txPr>
    <a:bodyPr/>
    <a:lstStyle/>
    <a:p>
      <a:pPr>
        <a:defRPr sz="1600">
          <a:latin typeface="Franklin Gothic Book" panose="020B05030201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Projected </a:t>
            </a:r>
            <a:r>
              <a:rPr lang="en-US" sz="2000" dirty="0" smtClean="0"/>
              <a:t>Increase</a:t>
            </a:r>
            <a:r>
              <a:rPr lang="en-US" sz="2000" baseline="0" dirty="0" smtClean="0"/>
              <a:t>s in </a:t>
            </a:r>
            <a:r>
              <a:rPr lang="en-US" sz="2000" dirty="0" smtClean="0"/>
              <a:t>Graduate </a:t>
            </a:r>
            <a:r>
              <a:rPr lang="en-US" sz="2000" dirty="0"/>
              <a:t>Degree Demand, </a:t>
            </a:r>
            <a:endParaRPr lang="en-US" sz="2000" dirty="0" smtClean="0"/>
          </a:p>
          <a:p>
            <a:pPr>
              <a:defRPr/>
            </a:pPr>
            <a:r>
              <a:rPr lang="en-US" sz="2000" dirty="0" smtClean="0"/>
              <a:t>10 </a:t>
            </a:r>
            <a:r>
              <a:rPr lang="en-US" sz="2000" dirty="0"/>
              <a:t>years (2012-2022)</a:t>
            </a:r>
          </a:p>
        </c:rich>
      </c:tx>
      <c:overlay val="0"/>
    </c:title>
    <c:autoTitleDeleted val="0"/>
    <c:plotArea>
      <c:layout/>
      <c:barChart>
        <c:barDir val="bar"/>
        <c:grouping val="clustered"/>
        <c:varyColors val="0"/>
        <c:ser>
          <c:idx val="0"/>
          <c:order val="0"/>
          <c:tx>
            <c:strRef>
              <c:f>Sheet1!$B$1</c:f>
              <c:strCache>
                <c:ptCount val="1"/>
                <c:pt idx="0">
                  <c:v>Projected Graduate Degree Demand</c:v>
                </c:pt>
              </c:strCache>
            </c:strRef>
          </c:tx>
          <c:invertIfNegative val="0"/>
          <c:cat>
            <c:strRef>
              <c:f>Sheet1!$A$2:$A$9</c:f>
              <c:strCache>
                <c:ptCount val="8"/>
                <c:pt idx="0">
                  <c:v>Business</c:v>
                </c:pt>
                <c:pt idx="1">
                  <c:v>Healthcare</c:v>
                </c:pt>
                <c:pt idx="2">
                  <c:v>Teachers</c:v>
                </c:pt>
                <c:pt idx="3">
                  <c:v>Lawyers</c:v>
                </c:pt>
                <c:pt idx="4">
                  <c:v>Postsecondary faculty</c:v>
                </c:pt>
                <c:pt idx="5">
                  <c:v>Computer</c:v>
                </c:pt>
                <c:pt idx="6">
                  <c:v>Engineers</c:v>
                </c:pt>
                <c:pt idx="7">
                  <c:v>Miscellaneous</c:v>
                </c:pt>
              </c:strCache>
            </c:strRef>
          </c:cat>
          <c:val>
            <c:numRef>
              <c:f>Sheet1!$B$2:$B$9</c:f>
              <c:numCache>
                <c:formatCode>_(* #,##0_);_(* \(#,##0\);_(* "-"??_);_(@_)</c:formatCode>
                <c:ptCount val="8"/>
                <c:pt idx="0">
                  <c:v>34825.49</c:v>
                </c:pt>
                <c:pt idx="1">
                  <c:v>32320.29</c:v>
                </c:pt>
                <c:pt idx="2">
                  <c:v>28830.17</c:v>
                </c:pt>
                <c:pt idx="3">
                  <c:v>10740.0</c:v>
                </c:pt>
                <c:pt idx="4">
                  <c:v>7941.9</c:v>
                </c:pt>
                <c:pt idx="5">
                  <c:v>6210.48</c:v>
                </c:pt>
                <c:pt idx="6">
                  <c:v>5499.09</c:v>
                </c:pt>
                <c:pt idx="7">
                  <c:v>4640.64</c:v>
                </c:pt>
              </c:numCache>
            </c:numRef>
          </c:val>
        </c:ser>
        <c:dLbls>
          <c:showLegendKey val="0"/>
          <c:showVal val="0"/>
          <c:showCatName val="0"/>
          <c:showSerName val="0"/>
          <c:showPercent val="0"/>
          <c:showBubbleSize val="0"/>
        </c:dLbls>
        <c:gapWidth val="50"/>
        <c:axId val="-1866158256"/>
        <c:axId val="-1865707680"/>
      </c:barChart>
      <c:catAx>
        <c:axId val="-1866158256"/>
        <c:scaling>
          <c:orientation val="maxMin"/>
        </c:scaling>
        <c:delete val="0"/>
        <c:axPos val="l"/>
        <c:title>
          <c:tx>
            <c:rich>
              <a:bodyPr/>
              <a:lstStyle/>
              <a:p>
                <a:pPr>
                  <a:defRPr sz="2400"/>
                </a:pPr>
                <a:r>
                  <a:rPr lang="en-US" sz="2400"/>
                  <a:t>Occupational Group</a:t>
                </a:r>
              </a:p>
            </c:rich>
          </c:tx>
          <c:overlay val="0"/>
        </c:title>
        <c:numFmt formatCode="General" sourceLinked="0"/>
        <c:majorTickMark val="out"/>
        <c:minorTickMark val="none"/>
        <c:tickLblPos val="nextTo"/>
        <c:txPr>
          <a:bodyPr rot="0"/>
          <a:lstStyle/>
          <a:p>
            <a:pPr>
              <a:defRPr sz="2000" b="1"/>
            </a:pPr>
            <a:endParaRPr lang="en-US"/>
          </a:p>
        </c:txPr>
        <c:crossAx val="-1865707680"/>
        <c:crosses val="autoZero"/>
        <c:auto val="1"/>
        <c:lblAlgn val="ctr"/>
        <c:lblOffset val="100"/>
        <c:noMultiLvlLbl val="0"/>
      </c:catAx>
      <c:valAx>
        <c:axId val="-1865707680"/>
        <c:scaling>
          <c:orientation val="minMax"/>
          <c:max val="35000.0"/>
          <c:min val="0.0"/>
        </c:scaling>
        <c:delete val="0"/>
        <c:axPos val="t"/>
        <c:majorGridlines/>
        <c:minorGridlines/>
        <c:numFmt formatCode="#,##0" sourceLinked="0"/>
        <c:majorTickMark val="out"/>
        <c:minorTickMark val="out"/>
        <c:tickLblPos val="nextTo"/>
        <c:crossAx val="-1866158256"/>
        <c:crosses val="autoZero"/>
        <c:crossBetween val="between"/>
        <c:majorUnit val="10000.0"/>
        <c:minorUnit val="5000.0"/>
      </c:valAx>
    </c:plotArea>
    <c:plotVisOnly val="1"/>
    <c:dispBlanksAs val="gap"/>
    <c:showDLblsOverMax val="0"/>
  </c:chart>
  <c:txPr>
    <a:bodyPr/>
    <a:lstStyle/>
    <a:p>
      <a:pPr>
        <a:defRPr sz="2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33CA7F0-7EAE-BA48-85BC-45E0B63BD8C5}" type="datetimeFigureOut">
              <a:rPr lang="en-US" smtClean="0"/>
              <a:pPr/>
              <a:t>9/26/16</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E1551F8-07CF-1C4C-AB11-087ABD10FFCD}" type="slidenum">
              <a:rPr lang="en-US" smtClean="0"/>
              <a:pPr/>
              <a:t>‹#›</a:t>
            </a:fld>
            <a:endParaRPr lang="en-US" dirty="0"/>
          </a:p>
        </p:txBody>
      </p:sp>
    </p:spTree>
    <p:extLst>
      <p:ext uri="{BB962C8B-B14F-4D97-AF65-F5344CB8AC3E}">
        <p14:creationId xmlns:p14="http://schemas.microsoft.com/office/powerpoint/2010/main" val="1849025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76191A9-6079-D044-B885-37324862C7C4}" type="datetimeFigureOut">
              <a:rPr lang="en-US" smtClean="0"/>
              <a:pPr/>
              <a:t>9/26/16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2BE662E-ADC2-4441-8359-68DFCD167BFE}" type="slidenum">
              <a:rPr lang="en-US" smtClean="0"/>
              <a:pPr/>
              <a:t>‹#›</a:t>
            </a:fld>
            <a:endParaRPr lang="en-US" dirty="0"/>
          </a:p>
        </p:txBody>
      </p:sp>
    </p:spTree>
    <p:extLst>
      <p:ext uri="{BB962C8B-B14F-4D97-AF65-F5344CB8AC3E}">
        <p14:creationId xmlns:p14="http://schemas.microsoft.com/office/powerpoint/2010/main" val="8445051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E662E-ADC2-4441-8359-68DFCD167BFE}" type="slidenum">
              <a:rPr lang="en-US" smtClean="0"/>
              <a:pPr/>
              <a:t>10</a:t>
            </a:fld>
            <a:endParaRPr lang="en-US" dirty="0"/>
          </a:p>
        </p:txBody>
      </p:sp>
    </p:spTree>
    <p:extLst>
      <p:ext uri="{BB962C8B-B14F-4D97-AF65-F5344CB8AC3E}">
        <p14:creationId xmlns:p14="http://schemas.microsoft.com/office/powerpoint/2010/main" val="331867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E662E-ADC2-4441-8359-68DFCD167BFE}" type="slidenum">
              <a:rPr lang="en-US" smtClean="0"/>
              <a:pPr/>
              <a:t>12</a:t>
            </a:fld>
            <a:endParaRPr lang="en-US" dirty="0"/>
          </a:p>
        </p:txBody>
      </p:sp>
    </p:spTree>
    <p:extLst>
      <p:ext uri="{BB962C8B-B14F-4D97-AF65-F5344CB8AC3E}">
        <p14:creationId xmlns:p14="http://schemas.microsoft.com/office/powerpoint/2010/main" val="331867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capita – Texas</a:t>
            </a:r>
            <a:r>
              <a:rPr lang="en-US" baseline="0" dirty="0" smtClean="0"/>
              <a:t> is at par with California</a:t>
            </a:r>
            <a:endParaRPr lang="en-US" dirty="0"/>
          </a:p>
        </p:txBody>
      </p:sp>
      <p:sp>
        <p:nvSpPr>
          <p:cNvPr id="4" name="Slide Number Placeholder 3"/>
          <p:cNvSpPr>
            <a:spLocks noGrp="1"/>
          </p:cNvSpPr>
          <p:nvPr>
            <p:ph type="sldNum" sz="quarter" idx="10"/>
          </p:nvPr>
        </p:nvSpPr>
        <p:spPr/>
        <p:txBody>
          <a:bodyPr/>
          <a:lstStyle/>
          <a:p>
            <a:fld id="{E2BE662E-ADC2-4441-8359-68DFCD167BFE}" type="slidenum">
              <a:rPr lang="en-US" smtClean="0"/>
              <a:pPr/>
              <a:t>17</a:t>
            </a:fld>
            <a:endParaRPr lang="en-US" dirty="0"/>
          </a:p>
        </p:txBody>
      </p:sp>
    </p:spTree>
    <p:extLst>
      <p:ext uri="{BB962C8B-B14F-4D97-AF65-F5344CB8AC3E}">
        <p14:creationId xmlns:p14="http://schemas.microsoft.com/office/powerpoint/2010/main" val="86053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1" name="Picture Placeholder 14"/>
          <p:cNvSpPr>
            <a:spLocks noGrp="1"/>
          </p:cNvSpPr>
          <p:nvPr>
            <p:ph type="pic" sz="quarter" idx="10" hasCustomPrompt="1"/>
          </p:nvPr>
        </p:nvSpPr>
        <p:spPr>
          <a:xfrm>
            <a:off x="0" y="0"/>
            <a:ext cx="9144000" cy="3518238"/>
          </a:xfrm>
          <a:noFill/>
          <a:ln>
            <a:noFill/>
          </a:ln>
        </p:spPr>
        <p:txBody>
          <a:bodyPr/>
          <a:lstStyle>
            <a:lvl1pPr marL="0" indent="0" algn="ctr">
              <a:buNone/>
              <a:defRPr baseline="0"/>
            </a:lvl1pPr>
          </a:lstStyle>
          <a:p>
            <a:r>
              <a:rPr lang="en-US" dirty="0" smtClean="0"/>
              <a:t>Click to insert photo</a:t>
            </a:r>
            <a:endParaRPr lang="en-US" dirty="0"/>
          </a:p>
        </p:txBody>
      </p:sp>
      <p:sp>
        <p:nvSpPr>
          <p:cNvPr id="2" name="Title 1"/>
          <p:cNvSpPr>
            <a:spLocks noGrp="1"/>
          </p:cNvSpPr>
          <p:nvPr>
            <p:ph type="ctrTitle" hasCustomPrompt="1"/>
          </p:nvPr>
        </p:nvSpPr>
        <p:spPr>
          <a:xfrm>
            <a:off x="0" y="3429001"/>
            <a:ext cx="9144000" cy="769441"/>
          </a:xfrm>
          <a:solidFill>
            <a:schemeClr val="tx1"/>
          </a:solidFill>
        </p:spPr>
        <p:txBody>
          <a:bodyPr bIns="91440" anchor="t" anchorCtr="0">
            <a:sp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075741"/>
            <a:ext cx="9144000" cy="615553"/>
          </a:xfrm>
        </p:spPr>
        <p:txBody>
          <a:bodyPr tIns="91440" bIns="91440" anchor="t" anchorCtr="0">
            <a:sp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nsrd_rvs_RGB.gif                                               00017AD2Macintosh HD                   BB0648D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085116" y="5816290"/>
            <a:ext cx="828697" cy="812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hasCustomPrompt="1"/>
          </p:nvPr>
        </p:nvSpPr>
        <p:spPr>
          <a:xfrm>
            <a:off x="0" y="6005592"/>
            <a:ext cx="9144000" cy="307777"/>
          </a:xfrm>
        </p:spPr>
        <p:txBody>
          <a:bodyPr tIns="0" bIns="0">
            <a:spAutoFit/>
          </a:bodyPr>
          <a:lstStyle>
            <a:lvl1pPr marL="0" indent="0">
              <a:buNone/>
              <a:defRPr sz="2000">
                <a:solidFill>
                  <a:srgbClr val="FFFFFF"/>
                </a:solidFill>
              </a:defRPr>
            </a:lvl1pPr>
            <a:lvl2pPr marL="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smtClean="0"/>
              <a:t>Name</a:t>
            </a:r>
          </a:p>
        </p:txBody>
      </p:sp>
      <p:sp>
        <p:nvSpPr>
          <p:cNvPr id="13" name="Text Placeholder 4"/>
          <p:cNvSpPr>
            <a:spLocks noGrp="1"/>
          </p:cNvSpPr>
          <p:nvPr>
            <p:ph type="body" sz="quarter" idx="12" hasCustomPrompt="1"/>
          </p:nvPr>
        </p:nvSpPr>
        <p:spPr>
          <a:xfrm>
            <a:off x="0" y="6361514"/>
            <a:ext cx="9144000" cy="307777"/>
          </a:xfrm>
        </p:spPr>
        <p:txBody>
          <a:bodyPr tIns="0" bIns="0">
            <a:spAutoFit/>
          </a:bodyPr>
          <a:lstStyle>
            <a:lvl1pPr marL="0" indent="0">
              <a:buNone/>
              <a:defRPr sz="2000">
                <a:solidFill>
                  <a:srgbClr val="FFFFFF"/>
                </a:solidFill>
              </a:defRPr>
            </a:lvl1pPr>
            <a:lvl2pPr marL="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smtClean="0"/>
              <a:t>Date</a:t>
            </a:r>
          </a:p>
        </p:txBody>
      </p:sp>
    </p:spTree>
    <p:extLst>
      <p:ext uri="{BB962C8B-B14F-4D97-AF65-F5344CB8AC3E}">
        <p14:creationId xmlns:p14="http://schemas.microsoft.com/office/powerpoint/2010/main" val="113185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27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2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532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9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81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02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21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333375" y="2198688"/>
            <a:ext cx="8477250" cy="117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fontAlgn="base">
              <a:spcBef>
                <a:spcPct val="0"/>
              </a:spcBef>
              <a:spcAft>
                <a:spcPct val="0"/>
              </a:spcAft>
              <a:defRPr/>
            </a:pPr>
            <a:endParaRPr lang="en-US" altLang="en-US" sz="1800" smtClean="0">
              <a:solidFill>
                <a:srgbClr val="FFFFFF"/>
              </a:solidFill>
              <a:latin typeface="Tahoma" charset="0"/>
            </a:endParaRPr>
          </a:p>
        </p:txBody>
      </p:sp>
      <p:pic>
        <p:nvPicPr>
          <p:cNvPr id="5" name="Picture 2" descr="C:\Users\cbluemel\Desktop\_Graphics\_UNTHSC\Rebrand\PPT\UNTHSC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1082675"/>
            <a:ext cx="6640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cbluemel\Desktop\_Graphics\_UNTHSC\Rebrand\PPT\Aerila_Campus_FtW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316163"/>
            <a:ext cx="38465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Grp="1" noChangeArrowheads="1"/>
          </p:cNvSpPr>
          <p:nvPr>
            <p:ph type="subTitle" sz="quarter" idx="1"/>
          </p:nvPr>
        </p:nvSpPr>
        <p:spPr>
          <a:xfrm>
            <a:off x="4641576" y="5337313"/>
            <a:ext cx="4174433" cy="815423"/>
          </a:xfrm>
          <a:effectLst/>
        </p:spPr>
        <p:txBody>
          <a:bodyPr/>
          <a:lstStyle>
            <a:lvl1pPr marL="0" indent="0">
              <a:buFontTx/>
              <a:buNone/>
              <a:defRPr sz="2400">
                <a:solidFill>
                  <a:schemeClr val="accent4">
                    <a:lumMod val="10000"/>
                  </a:schemeClr>
                </a:solidFill>
              </a:defRPr>
            </a:lvl1pPr>
          </a:lstStyle>
          <a:p>
            <a:r>
              <a:rPr lang="en-US" smtClean="0"/>
              <a:t>Click to edit Master subtitle style</a:t>
            </a:r>
            <a:endParaRPr lang="en-US" dirty="0"/>
          </a:p>
        </p:txBody>
      </p:sp>
      <p:sp>
        <p:nvSpPr>
          <p:cNvPr id="28681" name="Rectangle 9"/>
          <p:cNvSpPr>
            <a:spLocks noGrp="1" noChangeArrowheads="1"/>
          </p:cNvSpPr>
          <p:nvPr>
            <p:ph type="ctrTitle" sz="quarter"/>
          </p:nvPr>
        </p:nvSpPr>
        <p:spPr>
          <a:xfrm>
            <a:off x="4631637" y="2494722"/>
            <a:ext cx="4174433" cy="2829339"/>
          </a:xfrm>
          <a:effectLst/>
        </p:spPr>
        <p:txBody>
          <a:bodyPr anchor="b"/>
          <a:lstStyle>
            <a:lvl1pPr>
              <a:defRPr sz="3600" b="1">
                <a:solidFill>
                  <a:srgbClr val="00853E"/>
                </a:solidFill>
                <a:effectLst/>
                <a:latin typeface="Arial" pitchFamily="34" charset="0"/>
                <a:ea typeface="Verdana"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07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Futura Std Book"/>
                <a:cs typeface="Futura Std Book"/>
              </a:defRPr>
            </a:lvl1pPr>
          </a:lstStyle>
          <a:p>
            <a:fld id="{83B2219B-A352-AE49-8A34-F169F5F50B5A}" type="slidenum">
              <a:rPr lang="en-US" smtClean="0"/>
              <a:pPr/>
              <a:t>‹#›</a:t>
            </a:fld>
            <a:endParaRPr lang="en-US" dirty="0"/>
          </a:p>
        </p:txBody>
      </p:sp>
    </p:spTree>
    <p:extLst>
      <p:ext uri="{BB962C8B-B14F-4D97-AF65-F5344CB8AC3E}">
        <p14:creationId xmlns:p14="http://schemas.microsoft.com/office/powerpoint/2010/main" val="728356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87338" indent="-287338">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0"/>
          </p:nvPr>
        </p:nvSpPr>
        <p:spPr/>
        <p:txBody>
          <a:bodyPr/>
          <a:lstStyle>
            <a:lvl1pPr>
              <a:defRPr smtClean="0">
                <a:latin typeface="Tahoma" charset="0"/>
              </a:defRPr>
            </a:lvl1pPr>
          </a:lstStyle>
          <a:p>
            <a:pPr>
              <a:defRPr/>
            </a:pPr>
            <a:fld id="{EF55146E-BD42-AD41-84E2-D94DE79DEB27}" type="slidenum">
              <a:rPr lang="en-US" altLang="en-US"/>
              <a:pPr>
                <a:defRPr/>
              </a:pPr>
              <a:t>‹#›</a:t>
            </a:fld>
            <a:endParaRPr lang="en-US" altLang="en-US"/>
          </a:p>
        </p:txBody>
      </p:sp>
    </p:spTree>
    <p:extLst>
      <p:ext uri="{BB962C8B-B14F-4D97-AF65-F5344CB8AC3E}">
        <p14:creationId xmlns:p14="http://schemas.microsoft.com/office/powerpoint/2010/main" val="1216742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00723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a:defRPr smtClean="0">
                <a:latin typeface="Tahoma" charset="0"/>
              </a:defRPr>
            </a:lvl1pPr>
          </a:lstStyle>
          <a:p>
            <a:pPr>
              <a:defRPr/>
            </a:pPr>
            <a:fld id="{16EF3CAB-E6C0-034D-B3F9-E8A70328AAD9}" type="slidenum">
              <a:rPr lang="en-US" altLang="en-US"/>
              <a:pPr>
                <a:defRPr/>
              </a:pPr>
              <a:t>‹#›</a:t>
            </a:fld>
            <a:endParaRPr lang="en-US" altLang="en-US"/>
          </a:p>
        </p:txBody>
      </p:sp>
    </p:spTree>
    <p:extLst>
      <p:ext uri="{BB962C8B-B14F-4D97-AF65-F5344CB8AC3E}">
        <p14:creationId xmlns:p14="http://schemas.microsoft.com/office/powerpoint/2010/main" val="1877778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smtClean="0">
                <a:latin typeface="Tahoma" charset="0"/>
              </a:defRPr>
            </a:lvl1pPr>
          </a:lstStyle>
          <a:p>
            <a:pPr>
              <a:defRPr/>
            </a:pPr>
            <a:fld id="{32662AFC-406F-B843-9423-BEC0AA103820}" type="slidenum">
              <a:rPr lang="en-US" altLang="en-US"/>
              <a:pPr>
                <a:defRPr/>
              </a:pPr>
              <a:t>‹#›</a:t>
            </a:fld>
            <a:endParaRPr lang="en-US" altLang="en-US"/>
          </a:p>
        </p:txBody>
      </p:sp>
    </p:spTree>
    <p:extLst>
      <p:ext uri="{BB962C8B-B14F-4D97-AF65-F5344CB8AC3E}">
        <p14:creationId xmlns:p14="http://schemas.microsoft.com/office/powerpoint/2010/main" val="119263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smtClean="0">
                <a:latin typeface="Tahoma" charset="0"/>
              </a:defRPr>
            </a:lvl1pPr>
          </a:lstStyle>
          <a:p>
            <a:pPr>
              <a:defRPr/>
            </a:pPr>
            <a:fld id="{44BA3BEF-20FF-0F44-8A2C-E64271128AB8}" type="slidenum">
              <a:rPr lang="en-US" altLang="en-US"/>
              <a:pPr>
                <a:defRPr/>
              </a:pPr>
              <a:t>‹#›</a:t>
            </a:fld>
            <a:endParaRPr lang="en-US" altLang="en-US"/>
          </a:p>
        </p:txBody>
      </p:sp>
    </p:spTree>
    <p:extLst>
      <p:ext uri="{BB962C8B-B14F-4D97-AF65-F5344CB8AC3E}">
        <p14:creationId xmlns:p14="http://schemas.microsoft.com/office/powerpoint/2010/main" val="1248148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a:defRPr smtClean="0">
                <a:latin typeface="Tahoma" charset="0"/>
              </a:defRPr>
            </a:lvl1pPr>
          </a:lstStyle>
          <a:p>
            <a:pPr>
              <a:defRPr/>
            </a:pPr>
            <a:fld id="{8FC5253E-A7A4-994E-AA49-640E5A11E748}" type="slidenum">
              <a:rPr lang="en-US" altLang="en-US"/>
              <a:pPr>
                <a:defRPr/>
              </a:pPr>
              <a:t>‹#›</a:t>
            </a:fld>
            <a:endParaRPr lang="en-US" altLang="en-US"/>
          </a:p>
        </p:txBody>
      </p:sp>
    </p:spTree>
    <p:extLst>
      <p:ext uri="{BB962C8B-B14F-4D97-AF65-F5344CB8AC3E}">
        <p14:creationId xmlns:p14="http://schemas.microsoft.com/office/powerpoint/2010/main" val="2094877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smtClean="0">
                <a:latin typeface="Tahoma" charset="0"/>
              </a:defRPr>
            </a:lvl1pPr>
          </a:lstStyle>
          <a:p>
            <a:pPr>
              <a:defRPr/>
            </a:pPr>
            <a:fld id="{E3FC3E07-5CD3-4D40-A2F6-3C8C0C35F555}" type="slidenum">
              <a:rPr lang="en-US" altLang="en-US"/>
              <a:pPr>
                <a:defRPr/>
              </a:pPr>
              <a:t>‹#›</a:t>
            </a:fld>
            <a:endParaRPr lang="en-US" altLang="en-US"/>
          </a:p>
        </p:txBody>
      </p:sp>
    </p:spTree>
    <p:extLst>
      <p:ext uri="{BB962C8B-B14F-4D97-AF65-F5344CB8AC3E}">
        <p14:creationId xmlns:p14="http://schemas.microsoft.com/office/powerpoint/2010/main" val="1272069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smtClean="0">
                <a:latin typeface="Tahoma" charset="0"/>
              </a:defRPr>
            </a:lvl1pPr>
          </a:lstStyle>
          <a:p>
            <a:pPr>
              <a:defRPr/>
            </a:pPr>
            <a:fld id="{3D24152E-95A9-EB43-8D92-C5C8C91A8BA2}" type="slidenum">
              <a:rPr lang="en-US" altLang="en-US"/>
              <a:pPr>
                <a:defRPr/>
              </a:pPr>
              <a:t>‹#›</a:t>
            </a:fld>
            <a:endParaRPr lang="en-US" altLang="en-US"/>
          </a:p>
        </p:txBody>
      </p:sp>
    </p:spTree>
    <p:extLst>
      <p:ext uri="{BB962C8B-B14F-4D97-AF65-F5344CB8AC3E}">
        <p14:creationId xmlns:p14="http://schemas.microsoft.com/office/powerpoint/2010/main" val="192571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smtClean="0">
                <a:latin typeface="Tahoma" charset="0"/>
              </a:defRPr>
            </a:lvl1pPr>
          </a:lstStyle>
          <a:p>
            <a:pPr>
              <a:defRPr/>
            </a:pPr>
            <a:fld id="{654E4C16-4390-AB4D-B8A1-4158625C89A2}" type="slidenum">
              <a:rPr lang="en-US" altLang="en-US"/>
              <a:pPr>
                <a:defRPr/>
              </a:pPr>
              <a:t>‹#›</a:t>
            </a:fld>
            <a:endParaRPr lang="en-US" altLang="en-US"/>
          </a:p>
        </p:txBody>
      </p:sp>
    </p:spTree>
    <p:extLst>
      <p:ext uri="{BB962C8B-B14F-4D97-AF65-F5344CB8AC3E}">
        <p14:creationId xmlns:p14="http://schemas.microsoft.com/office/powerpoint/2010/main" val="1820504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smtClean="0">
                <a:latin typeface="Tahoma" charset="0"/>
              </a:defRPr>
            </a:lvl1pPr>
          </a:lstStyle>
          <a:p>
            <a:pPr>
              <a:defRPr/>
            </a:pPr>
            <a:fld id="{2A9A3738-2A0D-D148-B3A9-B0817E191B68}" type="slidenum">
              <a:rPr lang="en-US" altLang="en-US"/>
              <a:pPr>
                <a:defRPr/>
              </a:pPr>
              <a:t>‹#›</a:t>
            </a:fld>
            <a:endParaRPr lang="en-US" altLang="en-US"/>
          </a:p>
        </p:txBody>
      </p:sp>
    </p:spTree>
    <p:extLst>
      <p:ext uri="{BB962C8B-B14F-4D97-AF65-F5344CB8AC3E}">
        <p14:creationId xmlns:p14="http://schemas.microsoft.com/office/powerpoint/2010/main" val="412546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74638"/>
            <a:ext cx="60801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smtClean="0">
                <a:latin typeface="Tahoma" charset="0"/>
              </a:defRPr>
            </a:lvl1pPr>
          </a:lstStyle>
          <a:p>
            <a:pPr>
              <a:defRPr/>
            </a:pPr>
            <a:fld id="{F08BFEDF-5DFC-E047-8732-845420DFF2AC}" type="slidenum">
              <a:rPr lang="en-US" altLang="en-US"/>
              <a:pPr>
                <a:defRPr/>
              </a:pPr>
              <a:t>‹#›</a:t>
            </a:fld>
            <a:endParaRPr lang="en-US" altLang="en-US"/>
          </a:p>
        </p:txBody>
      </p:sp>
    </p:spTree>
    <p:extLst>
      <p:ext uri="{BB962C8B-B14F-4D97-AF65-F5344CB8AC3E}">
        <p14:creationId xmlns:p14="http://schemas.microsoft.com/office/powerpoint/2010/main" val="55627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8788" y="1157288"/>
            <a:ext cx="8226425" cy="5243512"/>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Futura Std Book"/>
                <a:cs typeface="Futura Std Book"/>
              </a:defRPr>
            </a:lvl1pPr>
          </a:lstStyle>
          <a:p>
            <a:fld id="{83B2219B-A352-AE49-8A34-F169F5F50B5A}" type="slidenum">
              <a:rPr lang="en-US" smtClean="0"/>
              <a:pPr/>
              <a:t>‹#›</a:t>
            </a:fld>
            <a:endParaRPr lang="en-US" dirty="0"/>
          </a:p>
        </p:txBody>
      </p:sp>
    </p:spTree>
    <p:extLst>
      <p:ext uri="{BB962C8B-B14F-4D97-AF65-F5344CB8AC3E}">
        <p14:creationId xmlns:p14="http://schemas.microsoft.com/office/powerpoint/2010/main" val="3160622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1800">
                <a:solidFill>
                  <a:srgbClr val="000000"/>
                </a:solidFill>
                <a:ea typeface="+mn-ea"/>
                <a:cs typeface="+mn-cs"/>
              </a:defRPr>
            </a:lvl1pPr>
          </a:lstStyle>
          <a:p>
            <a:pPr defTabSz="914400" fontAlgn="base">
              <a:spcBef>
                <a:spcPct val="0"/>
              </a:spcBef>
              <a:spcAft>
                <a:spcPct val="0"/>
              </a:spcAft>
              <a:defRPr/>
            </a:pPr>
            <a:endParaRPr lang="en-US">
              <a:latin typeface="Arial"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1800">
                <a:solidFill>
                  <a:srgbClr val="000000"/>
                </a:solidFill>
                <a:ea typeface="+mn-ea"/>
                <a:cs typeface="+mn-cs"/>
              </a:defRPr>
            </a:lvl1pPr>
          </a:lstStyle>
          <a:p>
            <a:pPr defTabSz="914400" fontAlgn="base">
              <a:spcBef>
                <a:spcPct val="0"/>
              </a:spcBef>
              <a:spcAft>
                <a:spcPct val="0"/>
              </a:spcAft>
              <a:defRPr/>
            </a:pPr>
            <a:endParaRPr lang="en-US">
              <a:latin typeface="Arial" charset="0"/>
            </a:endParaRPr>
          </a:p>
        </p:txBody>
      </p:sp>
      <p:sp>
        <p:nvSpPr>
          <p:cNvPr id="5" name="Rectangle 6"/>
          <p:cNvSpPr>
            <a:spLocks noGrp="1" noChangeArrowheads="1"/>
          </p:cNvSpPr>
          <p:nvPr>
            <p:ph type="sldNum" sz="quarter" idx="12"/>
          </p:nvPr>
        </p:nvSpPr>
        <p:spPr/>
        <p:txBody>
          <a:bodyPr/>
          <a:lstStyle>
            <a:lvl1pPr>
              <a:defRPr sz="1800" smtClean="0"/>
            </a:lvl1pPr>
          </a:lstStyle>
          <a:p>
            <a:pPr>
              <a:defRPr/>
            </a:pPr>
            <a:fld id="{D0B0839A-8B2B-FC40-A75A-4C59A41BE33E}" type="slidenum">
              <a:rPr lang="en-US" altLang="en-US"/>
              <a:pPr>
                <a:defRPr/>
              </a:pPr>
              <a:t>‹#›</a:t>
            </a:fld>
            <a:endParaRPr lang="en-US" altLang="en-US"/>
          </a:p>
        </p:txBody>
      </p:sp>
    </p:spTree>
    <p:extLst>
      <p:ext uri="{BB962C8B-B14F-4D97-AF65-F5344CB8AC3E}">
        <p14:creationId xmlns:p14="http://schemas.microsoft.com/office/powerpoint/2010/main" val="110703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371600"/>
            <a:ext cx="4113212" cy="4800600"/>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0"/>
            <a:ext cx="4113213" cy="4800600"/>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Futura Std Book"/>
                <a:cs typeface="Futura Std Book"/>
              </a:defRPr>
            </a:lvl1pPr>
          </a:lstStyle>
          <a:p>
            <a:fld id="{83B2219B-A352-AE49-8A34-F169F5F50B5A}" type="slidenum">
              <a:rPr lang="en-US" smtClean="0"/>
              <a:pPr/>
              <a:t>‹#›</a:t>
            </a:fld>
            <a:endParaRPr lang="en-US" dirty="0"/>
          </a:p>
        </p:txBody>
      </p:sp>
    </p:spTree>
    <p:extLst>
      <p:ext uri="{BB962C8B-B14F-4D97-AF65-F5344CB8AC3E}">
        <p14:creationId xmlns:p14="http://schemas.microsoft.com/office/powerpoint/2010/main" val="350017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Futura Std Book"/>
                <a:cs typeface="Futura Std Book"/>
              </a:defRPr>
            </a:lvl1pPr>
          </a:lstStyle>
          <a:p>
            <a:fld id="{83B2219B-A352-AE49-8A34-F169F5F50B5A}" type="slidenum">
              <a:rPr lang="en-US" smtClean="0"/>
              <a:pPr/>
              <a:t>‹#›</a:t>
            </a:fld>
            <a:endParaRPr lang="en-US" dirty="0"/>
          </a:p>
        </p:txBody>
      </p:sp>
    </p:spTree>
    <p:extLst>
      <p:ext uri="{BB962C8B-B14F-4D97-AF65-F5344CB8AC3E}">
        <p14:creationId xmlns:p14="http://schemas.microsoft.com/office/powerpoint/2010/main" val="336103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chor="ctr"/>
          <a:lstStyle>
            <a:lvl1pPr>
              <a:defRPr sz="4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dirty="0"/>
          </a:p>
        </p:txBody>
      </p:sp>
    </p:spTree>
    <p:extLst>
      <p:ext uri="{BB962C8B-B14F-4D97-AF65-F5344CB8AC3E}">
        <p14:creationId xmlns:p14="http://schemas.microsoft.com/office/powerpoint/2010/main" val="192455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dirty="0"/>
          </a:p>
        </p:txBody>
      </p:sp>
      <p:sp>
        <p:nvSpPr>
          <p:cNvPr id="4" name="Title 1"/>
          <p:cNvSpPr txBox="1">
            <a:spLocks/>
          </p:cNvSpPr>
          <p:nvPr userDrawn="1"/>
        </p:nvSpPr>
        <p:spPr>
          <a:xfrm>
            <a:off x="0" y="0"/>
            <a:ext cx="9144000" cy="1371600"/>
          </a:xfrm>
          <a:prstGeom prst="rect">
            <a:avLst/>
          </a:prstGeom>
        </p:spPr>
        <p:txBody>
          <a:bodyPr vert="horz" lIns="182880" tIns="182880" rIns="182880" bIns="182880" rtlCol="0" anchor="t" anchorCtr="1">
            <a:noAutofit/>
          </a:bodyPr>
          <a:lstStyle>
            <a:lvl1pPr algn="ctr" defTabSz="457200" rtl="0" eaLnBrk="1" latinLnBrk="0" hangingPunct="1">
              <a:lnSpc>
                <a:spcPct val="90000"/>
              </a:lnSpc>
              <a:spcBef>
                <a:spcPct val="0"/>
              </a:spcBef>
              <a:buNone/>
              <a:defRPr sz="3200" b="0" i="0" kern="1200">
                <a:solidFill>
                  <a:schemeClr val="tx1"/>
                </a:solidFill>
                <a:latin typeface="Franklin Gothic Book"/>
                <a:ea typeface="+mj-ea"/>
                <a:cs typeface="Franklin Gothic Book"/>
              </a:defRPr>
            </a:lvl1pPr>
          </a:lstStyle>
          <a:p>
            <a:r>
              <a:rPr lang="en-US" dirty="0" smtClean="0"/>
              <a:t>What do we already know about these fields?</a:t>
            </a:r>
            <a:endParaRPr lang="en-US" dirty="0"/>
          </a:p>
        </p:txBody>
      </p:sp>
      <p:sp>
        <p:nvSpPr>
          <p:cNvPr id="5" name="Content Placeholder 3"/>
          <p:cNvSpPr txBox="1">
            <a:spLocks/>
          </p:cNvSpPr>
          <p:nvPr userDrawn="1"/>
        </p:nvSpPr>
        <p:spPr>
          <a:xfrm>
            <a:off x="0" y="3556007"/>
            <a:ext cx="2286000" cy="914400"/>
          </a:xfrm>
          <a:prstGeom prst="rect">
            <a:avLst/>
          </a:prstGeom>
        </p:spPr>
        <p:txBody>
          <a:bodyPr vert="horz" wrap="square" lIns="91440" tIns="91440" rIns="91440" bIns="91440" rtlCol="0" anchor="t" anchorCtr="1">
            <a:noAutofit/>
          </a:bodyPr>
          <a:lst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000" dirty="0" smtClean="0"/>
              <a:t>Nursing</a:t>
            </a:r>
            <a:endParaRPr lang="en-US" sz="2000" dirty="0"/>
          </a:p>
        </p:txBody>
      </p:sp>
      <p:sp>
        <p:nvSpPr>
          <p:cNvPr id="6" name="Content Placeholder 3"/>
          <p:cNvSpPr txBox="1">
            <a:spLocks/>
          </p:cNvSpPr>
          <p:nvPr userDrawn="1"/>
        </p:nvSpPr>
        <p:spPr>
          <a:xfrm>
            <a:off x="0" y="6629400"/>
            <a:ext cx="9144000" cy="228600"/>
          </a:xfrm>
          <a:prstGeom prst="rect">
            <a:avLst/>
          </a:prstGeom>
        </p:spPr>
        <p:txBody>
          <a:bodyPr vert="horz" lIns="91440" tIns="0" rIns="91440" bIns="0" rtlCol="0" anchor="ctr" anchorCtr="0">
            <a:noAutofit/>
          </a:bodyPr>
          <a:lst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00" dirty="0" smtClean="0">
                <a:solidFill>
                  <a:schemeClr val="bg1">
                    <a:lumMod val="75000"/>
                  </a:schemeClr>
                </a:solidFill>
              </a:rPr>
              <a:t>Nurse design by Wilson Joseph via The Noun Project; computer design by Edward Boatman via The Noun Project; health record </a:t>
            </a:r>
            <a:r>
              <a:rPr lang="en-US" sz="700" dirty="0">
                <a:solidFill>
                  <a:schemeClr val="bg1">
                    <a:lumMod val="75000"/>
                  </a:schemeClr>
                </a:solidFill>
              </a:rPr>
              <a:t>design by Raunaq </a:t>
            </a:r>
            <a:r>
              <a:rPr lang="en-US" sz="700" dirty="0" smtClean="0">
                <a:solidFill>
                  <a:schemeClr val="bg1">
                    <a:lumMod val="75000"/>
                  </a:schemeClr>
                </a:solidFill>
              </a:rPr>
              <a:t>Gupta</a:t>
            </a:r>
            <a:r>
              <a:rPr lang="en-US" sz="700" dirty="0">
                <a:solidFill>
                  <a:schemeClr val="bg1">
                    <a:lumMod val="75000"/>
                  </a:schemeClr>
                </a:solidFill>
              </a:rPr>
              <a:t> </a:t>
            </a:r>
            <a:r>
              <a:rPr lang="en-US" sz="700" dirty="0" smtClean="0">
                <a:solidFill>
                  <a:schemeClr val="bg1">
                    <a:lumMod val="75000"/>
                  </a:schemeClr>
                </a:solidFill>
              </a:rPr>
              <a:t>via The </a:t>
            </a:r>
            <a:r>
              <a:rPr lang="en-US" sz="700" dirty="0">
                <a:solidFill>
                  <a:schemeClr val="bg1">
                    <a:lumMod val="75000"/>
                  </a:schemeClr>
                </a:solidFill>
              </a:rPr>
              <a:t>Noun </a:t>
            </a:r>
            <a:r>
              <a:rPr lang="en-US" sz="700" dirty="0" smtClean="0">
                <a:solidFill>
                  <a:schemeClr val="bg1">
                    <a:lumMod val="75000"/>
                  </a:schemeClr>
                </a:solidFill>
              </a:rPr>
              <a:t>Project </a:t>
            </a:r>
            <a:endParaRPr lang="en-US" sz="700" dirty="0">
              <a:solidFill>
                <a:schemeClr val="bg1">
                  <a:lumMod val="75000"/>
                </a:schemeClr>
              </a:solidFill>
            </a:endParaRPr>
          </a:p>
        </p:txBody>
      </p:sp>
      <p:pic>
        <p:nvPicPr>
          <p:cNvPr id="7" name="Picture 6"/>
          <p:cNvPicPr>
            <a:picLocks noChangeAspect="1"/>
          </p:cNvPicPr>
          <p:nvPr userDrawn="1"/>
        </p:nvPicPr>
        <p:blipFill>
          <a:blip r:embed="rId2"/>
          <a:stretch>
            <a:fillRect/>
          </a:stretch>
        </p:blipFill>
        <p:spPr>
          <a:xfrm>
            <a:off x="2801448" y="2471498"/>
            <a:ext cx="1255104" cy="957502"/>
          </a:xfrm>
          <a:prstGeom prst="rect">
            <a:avLst/>
          </a:prstGeom>
        </p:spPr>
      </p:pic>
      <p:pic>
        <p:nvPicPr>
          <p:cNvPr id="8" name="Picture 7"/>
          <p:cNvPicPr>
            <a:picLocks noChangeAspect="1"/>
          </p:cNvPicPr>
          <p:nvPr userDrawn="1"/>
        </p:nvPicPr>
        <p:blipFill>
          <a:blip r:embed="rId3"/>
          <a:stretch>
            <a:fillRect/>
          </a:stretch>
        </p:blipFill>
        <p:spPr>
          <a:xfrm>
            <a:off x="5358821" y="2491685"/>
            <a:ext cx="712358" cy="937315"/>
          </a:xfrm>
          <a:prstGeom prst="rect">
            <a:avLst/>
          </a:prstGeom>
        </p:spPr>
      </p:pic>
      <p:sp>
        <p:nvSpPr>
          <p:cNvPr id="9" name="Content Placeholder 3"/>
          <p:cNvSpPr txBox="1">
            <a:spLocks/>
          </p:cNvSpPr>
          <p:nvPr userDrawn="1"/>
        </p:nvSpPr>
        <p:spPr>
          <a:xfrm>
            <a:off x="2286000" y="3556007"/>
            <a:ext cx="2286000" cy="914400"/>
          </a:xfrm>
          <a:prstGeom prst="rect">
            <a:avLst/>
          </a:prstGeom>
        </p:spPr>
        <p:txBody>
          <a:bodyPr vert="horz" wrap="square" lIns="91440" tIns="91440" rIns="91440" bIns="91440" rtlCol="0" anchor="t" anchorCtr="1">
            <a:noAutofit/>
          </a:bodyPr>
          <a:lst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000" dirty="0" smtClean="0"/>
              <a:t>Computer science</a:t>
            </a:r>
            <a:endParaRPr lang="en-US" sz="2000" dirty="0"/>
          </a:p>
        </p:txBody>
      </p:sp>
      <p:sp>
        <p:nvSpPr>
          <p:cNvPr id="10" name="Content Placeholder 3"/>
          <p:cNvSpPr txBox="1">
            <a:spLocks/>
          </p:cNvSpPr>
          <p:nvPr userDrawn="1"/>
        </p:nvSpPr>
        <p:spPr>
          <a:xfrm>
            <a:off x="4572000" y="3556007"/>
            <a:ext cx="2286000" cy="914400"/>
          </a:xfrm>
          <a:prstGeom prst="rect">
            <a:avLst/>
          </a:prstGeom>
        </p:spPr>
        <p:txBody>
          <a:bodyPr vert="horz" wrap="square" lIns="91440" tIns="91440" rIns="91440" bIns="91440" rtlCol="0" anchor="t" anchorCtr="1">
            <a:noAutofit/>
          </a:bodyPr>
          <a:lst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000" dirty="0" smtClean="0"/>
              <a:t>Medical records</a:t>
            </a:r>
            <a:endParaRPr lang="en-US" sz="2000" dirty="0"/>
          </a:p>
        </p:txBody>
      </p:sp>
      <p:sp>
        <p:nvSpPr>
          <p:cNvPr id="11" name="Content Placeholder 3"/>
          <p:cNvSpPr txBox="1">
            <a:spLocks/>
          </p:cNvSpPr>
          <p:nvPr userDrawn="1"/>
        </p:nvSpPr>
        <p:spPr>
          <a:xfrm>
            <a:off x="6622558" y="3556007"/>
            <a:ext cx="2529233" cy="914400"/>
          </a:xfrm>
          <a:prstGeom prst="rect">
            <a:avLst/>
          </a:prstGeom>
        </p:spPr>
        <p:txBody>
          <a:bodyPr vert="horz" wrap="square" lIns="91440" tIns="91440" rIns="91440" bIns="91440" rtlCol="0" anchor="t" anchorCtr="1">
            <a:noAutofit/>
          </a:bodyPr>
          <a:lst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en-US" sz="2000" dirty="0" smtClean="0"/>
              <a:t>Technical supervisors</a:t>
            </a:r>
            <a:endParaRPr lang="en-US" sz="2000" dirty="0"/>
          </a:p>
        </p:txBody>
      </p:sp>
      <p:pic>
        <p:nvPicPr>
          <p:cNvPr id="12" name="Picture 11"/>
          <p:cNvPicPr>
            <a:picLocks noChangeAspect="1"/>
          </p:cNvPicPr>
          <p:nvPr userDrawn="1"/>
        </p:nvPicPr>
        <p:blipFill>
          <a:blip r:embed="rId4"/>
          <a:stretch>
            <a:fillRect/>
          </a:stretch>
        </p:blipFill>
        <p:spPr>
          <a:xfrm>
            <a:off x="649605" y="2254250"/>
            <a:ext cx="986790" cy="1174750"/>
          </a:xfrm>
          <a:prstGeom prst="rect">
            <a:avLst/>
          </a:prstGeom>
        </p:spPr>
      </p:pic>
      <p:sp>
        <p:nvSpPr>
          <p:cNvPr id="13" name="Slide Number Placeholder 2"/>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Franklin Gothic Book"/>
                <a:ea typeface="+mn-ea"/>
                <a:cs typeface="Franklin Gothic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B2219B-A352-AE49-8A34-F169F5F50B5A}" type="slidenum">
              <a:rPr lang="en-US" smtClean="0"/>
              <a:pPr/>
              <a:t>‹#›</a:t>
            </a:fld>
            <a:endParaRPr lang="en-US" dirty="0"/>
          </a:p>
        </p:txBody>
      </p:sp>
      <p:pic>
        <p:nvPicPr>
          <p:cNvPr id="14" name="Picture 13"/>
          <p:cNvPicPr>
            <a:picLocks noChangeAspect="1"/>
          </p:cNvPicPr>
          <p:nvPr userDrawn="1"/>
        </p:nvPicPr>
        <p:blipFill>
          <a:blip r:embed="rId5"/>
          <a:stretch>
            <a:fillRect/>
          </a:stretch>
        </p:blipFill>
        <p:spPr>
          <a:xfrm>
            <a:off x="7427590" y="2491684"/>
            <a:ext cx="1233005" cy="937315"/>
          </a:xfrm>
          <a:prstGeom prst="rect">
            <a:avLst/>
          </a:prstGeom>
        </p:spPr>
      </p:pic>
    </p:spTree>
    <p:extLst>
      <p:ext uri="{BB962C8B-B14F-4D97-AF65-F5344CB8AC3E}">
        <p14:creationId xmlns:p14="http://schemas.microsoft.com/office/powerpoint/2010/main" val="55679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D75F4-CABE-014A-BEA1-80008DE0F273}" type="datetimeFigureOut">
              <a:rPr lang="en-US">
                <a:solidFill>
                  <a:prstClr val="black">
                    <a:tint val="75000"/>
                  </a:prstClr>
                </a:solidFill>
              </a:rPr>
              <a:pPr/>
              <a:t>9/26/16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CB0AC-9CC5-B949-B778-BC346E6EAA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619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theme" Target="../theme/theme3.xml"/><Relationship Id="rId14" Type="http://schemas.openxmlformats.org/officeDocument/2006/relationships/image" Target="../media/image6.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6463"/>
          </a:xfrm>
          <a:prstGeom prst="rect">
            <a:avLst/>
          </a:prstGeom>
        </p:spPr>
        <p:txBody>
          <a:bodyPr vert="horz" lIns="182880" tIns="91440" rIns="182880" bIns="182880" rtlCol="0" anchor="t" anchorCtr="1">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371600"/>
            <a:ext cx="9144000" cy="4796706"/>
          </a:xfrm>
          <a:prstGeom prst="rect">
            <a:avLst/>
          </a:prstGeom>
        </p:spPr>
        <p:txBody>
          <a:bodyPr vert="horz" lIns="365760" tIns="182880" rIns="365760" bIns="18288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a:cs typeface="Franklin Gothic Book"/>
              </a:defRPr>
            </a:lvl1pPr>
          </a:lstStyle>
          <a:p>
            <a:fld id="{83B2219B-A352-AE49-8A34-F169F5F50B5A}" type="slidenum">
              <a:rPr lang="en-US" smtClean="0"/>
              <a:pPr/>
              <a:t>‹#›</a:t>
            </a:fld>
            <a:endParaRPr lang="en-US" dirty="0"/>
          </a:p>
        </p:txBody>
      </p:sp>
      <p:sp>
        <p:nvSpPr>
          <p:cNvPr id="4" name="TextBox 3"/>
          <p:cNvSpPr txBox="1"/>
          <p:nvPr userDrawn="1"/>
        </p:nvSpPr>
        <p:spPr>
          <a:xfrm>
            <a:off x="1820411" y="6618914"/>
            <a:ext cx="5461233" cy="253916"/>
          </a:xfrm>
          <a:prstGeom prst="rect">
            <a:avLst/>
          </a:prstGeom>
          <a:noFill/>
        </p:spPr>
        <p:txBody>
          <a:bodyPr wrap="square" rtlCol="0">
            <a:spAutoFit/>
          </a:bodyPr>
          <a:lstStyle/>
          <a:p>
            <a:pPr algn="ctr"/>
            <a:r>
              <a:rPr lang="en-US" sz="1050" dirty="0" smtClean="0"/>
              <a:t>Preliminary</a:t>
            </a:r>
            <a:r>
              <a:rPr lang="en-US" sz="1050" baseline="0" dirty="0" smtClean="0"/>
              <a:t> and subject to revision — Do not cite </a:t>
            </a:r>
            <a:endParaRPr lang="en-US" sz="1050" dirty="0"/>
          </a:p>
        </p:txBody>
      </p:sp>
    </p:spTree>
    <p:extLst>
      <p:ext uri="{BB962C8B-B14F-4D97-AF65-F5344CB8AC3E}">
        <p14:creationId xmlns:p14="http://schemas.microsoft.com/office/powerpoint/2010/main" val="3952714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2" r:id="rId4"/>
    <p:sldLayoutId id="2147483655" r:id="rId5"/>
    <p:sldLayoutId id="2147483657" r:id="rId6"/>
    <p:sldLayoutId id="2147483656" r:id="rId7"/>
  </p:sldLayoutIdLst>
  <p:timing>
    <p:tnLst>
      <p:par>
        <p:cTn id="1" dur="indefinite" restart="never" nodeType="tmRoot"/>
      </p:par>
    </p:tnLst>
  </p:timing>
  <p:hf hdr="0" ftr="0" dt="0"/>
  <p:txStyles>
    <p:titleStyle>
      <a:lvl1pPr algn="ctr" defTabSz="457200" rtl="0" eaLnBrk="1" latinLnBrk="0" hangingPunct="1">
        <a:lnSpc>
          <a:spcPct val="90000"/>
        </a:lnSpc>
        <a:spcBef>
          <a:spcPct val="0"/>
        </a:spcBef>
        <a:buNone/>
        <a:defRPr sz="2800" b="0" i="0" kern="1200">
          <a:solidFill>
            <a:schemeClr val="tx1"/>
          </a:solidFill>
          <a:latin typeface="Franklin Gothic Book"/>
          <a:ea typeface="+mj-ea"/>
          <a:cs typeface="Franklin Gothic Book"/>
        </a:defRPr>
      </a:lvl1pPr>
    </p:titleStyle>
    <p:body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1CD75F4-CABE-014A-BEA1-80008DE0F273}" type="datetimeFigureOut">
              <a:rPr lang="en-US" smtClean="0">
                <a:solidFill>
                  <a:prstClr val="black">
                    <a:tint val="75000"/>
                  </a:prstClr>
                </a:solidFill>
              </a:rPr>
              <a:pPr defTabSz="685800"/>
              <a:t>9/26/16</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F0CB0AC-9CC5-B949-B778-BC346E6EAAFB}" type="slidenum">
              <a:rPr lang="en-US" smtClean="0">
                <a:solidFill>
                  <a:prstClr val="black">
                    <a:tint val="75000"/>
                  </a:prstClr>
                </a:solidFill>
              </a:rPr>
              <a:pPr defTabSz="685800"/>
              <a:t>‹#›</a:t>
            </a:fld>
            <a:endParaRPr lang="en-US" smtClean="0">
              <a:solidFill>
                <a:prstClr val="black">
                  <a:tint val="75000"/>
                </a:prstClr>
              </a:solidFill>
            </a:endParaRPr>
          </a:p>
        </p:txBody>
      </p:sp>
    </p:spTree>
    <p:extLst>
      <p:ext uri="{BB962C8B-B14F-4D97-AF65-F5344CB8AC3E}">
        <p14:creationId xmlns:p14="http://schemas.microsoft.com/office/powerpoint/2010/main" val="138612596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10"/>
          <p:cNvSpPr>
            <a:spLocks noChangeArrowheads="1"/>
          </p:cNvSpPr>
          <p:nvPr/>
        </p:nvSpPr>
        <p:spPr bwMode="auto">
          <a:xfrm>
            <a:off x="0" y="0"/>
            <a:ext cx="9144000" cy="1500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fontAlgn="base">
              <a:spcBef>
                <a:spcPct val="0"/>
              </a:spcBef>
              <a:spcAft>
                <a:spcPct val="0"/>
              </a:spcAft>
              <a:defRPr/>
            </a:pPr>
            <a:endParaRPr lang="en-US" altLang="en-US" sz="1800" smtClean="0">
              <a:solidFill>
                <a:srgbClr val="FFFFFF"/>
              </a:solidFill>
              <a:latin typeface="Tahoma" charset="0"/>
            </a:endParaRPr>
          </a:p>
        </p:txBody>
      </p:sp>
      <p:sp>
        <p:nvSpPr>
          <p:cNvPr id="13315" name="Rectangle 5"/>
          <p:cNvSpPr>
            <a:spLocks noGrp="1" noChangeArrowheads="1"/>
          </p:cNvSpPr>
          <p:nvPr>
            <p:ph type="title"/>
          </p:nvPr>
        </p:nvSpPr>
        <p:spPr bwMode="auto">
          <a:xfrm>
            <a:off x="377825" y="274638"/>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Rectangle 6"/>
          <p:cNvSpPr>
            <a:spLocks noGrp="1" noChangeArrowheads="1"/>
          </p:cNvSpPr>
          <p:nvPr>
            <p:ph type="body" idx="1"/>
          </p:nvPr>
        </p:nvSpPr>
        <p:spPr bwMode="auto">
          <a:xfrm>
            <a:off x="393700" y="1600200"/>
            <a:ext cx="8293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7" name="Rectangle 9"/>
          <p:cNvSpPr>
            <a:spLocks noGrp="1" noChangeArrowheads="1"/>
          </p:cNvSpPr>
          <p:nvPr>
            <p:ph type="sldNum" sz="quarter" idx="4"/>
          </p:nvPr>
        </p:nvSpPr>
        <p:spPr bwMode="auto">
          <a:xfrm>
            <a:off x="6899275"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00"/>
                </a:solidFill>
              </a:defRPr>
            </a:lvl1pPr>
          </a:lstStyle>
          <a:p>
            <a:pPr defTabSz="914400" fontAlgn="base">
              <a:spcBef>
                <a:spcPct val="0"/>
              </a:spcBef>
              <a:spcAft>
                <a:spcPct val="0"/>
              </a:spcAft>
              <a:defRPr/>
            </a:pPr>
            <a:fld id="{3B5C282C-CE76-D645-81C5-ED65886A93AB}" type="slidenum">
              <a:rPr lang="en-US" altLang="en-US">
                <a:latin typeface="Arial" charset="0"/>
                <a:ea typeface="ＭＳ Ｐゴシック" charset="-128"/>
              </a:rPr>
              <a:pPr defTabSz="914400" fontAlgn="base">
                <a:spcBef>
                  <a:spcPct val="0"/>
                </a:spcBef>
                <a:spcAft>
                  <a:spcPct val="0"/>
                </a:spcAft>
                <a:defRPr/>
              </a:pPr>
              <a:t>‹#›</a:t>
            </a:fld>
            <a:endParaRPr lang="en-US" altLang="en-US">
              <a:latin typeface="Arial" charset="0"/>
              <a:ea typeface="ＭＳ Ｐゴシック" charset="-128"/>
            </a:endParaRPr>
          </a:p>
        </p:txBody>
      </p:sp>
      <p:sp>
        <p:nvSpPr>
          <p:cNvPr id="13318" name="Rectangle 6"/>
          <p:cNvSpPr>
            <a:spLocks noChangeArrowheads="1"/>
          </p:cNvSpPr>
          <p:nvPr/>
        </p:nvSpPr>
        <p:spPr bwMode="auto">
          <a:xfrm>
            <a:off x="0" y="1428750"/>
            <a:ext cx="7305675" cy="122238"/>
          </a:xfrm>
          <a:prstGeom prst="rect">
            <a:avLst/>
          </a:prstGeom>
          <a:solidFill>
            <a:srgbClr val="0085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fontAlgn="base">
              <a:spcBef>
                <a:spcPct val="0"/>
              </a:spcBef>
              <a:spcAft>
                <a:spcPct val="0"/>
              </a:spcAft>
              <a:defRPr/>
            </a:pPr>
            <a:endParaRPr lang="en-US" altLang="en-US" sz="1800" smtClean="0">
              <a:solidFill>
                <a:srgbClr val="FFFFFF"/>
              </a:solidFill>
              <a:latin typeface="Tahoma" charset="0"/>
            </a:endParaRPr>
          </a:p>
        </p:txBody>
      </p:sp>
      <p:pic>
        <p:nvPicPr>
          <p:cNvPr id="13319" name="Picture 2" descr="C:\Users\cbluemel\Desktop\_Graphics\_UNTHSC\Rebrand\PPT\UNTHSC_Logo_whit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913" y="6445250"/>
            <a:ext cx="1600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70623"/>
      </p:ext>
    </p:extLst>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4400">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rgbClr val="FFFF00"/>
          </a:solidFill>
          <a:latin typeface="Times New Roman" pitchFamily="18" charset="0"/>
        </a:defRPr>
      </a:lvl6pPr>
      <a:lvl7pPr marL="914400" algn="l" rtl="0" eaLnBrk="1" fontAlgn="base" hangingPunct="1">
        <a:spcBef>
          <a:spcPct val="0"/>
        </a:spcBef>
        <a:spcAft>
          <a:spcPct val="0"/>
        </a:spcAft>
        <a:defRPr sz="4400">
          <a:solidFill>
            <a:srgbClr val="FFFF00"/>
          </a:solidFill>
          <a:latin typeface="Times New Roman" pitchFamily="18" charset="0"/>
        </a:defRPr>
      </a:lvl7pPr>
      <a:lvl8pPr marL="1371600" algn="l" rtl="0" eaLnBrk="1" fontAlgn="base" hangingPunct="1">
        <a:spcBef>
          <a:spcPct val="0"/>
        </a:spcBef>
        <a:spcAft>
          <a:spcPct val="0"/>
        </a:spcAft>
        <a:defRPr sz="4400">
          <a:solidFill>
            <a:srgbClr val="FFFF00"/>
          </a:solidFill>
          <a:latin typeface="Times New Roman" pitchFamily="18" charset="0"/>
        </a:defRPr>
      </a:lvl8pPr>
      <a:lvl9pPr marL="1828800" algn="l" rtl="0" eaLnBrk="1" fontAlgn="base" hangingPunct="1">
        <a:spcBef>
          <a:spcPct val="0"/>
        </a:spcBef>
        <a:spcAft>
          <a:spcPct val="0"/>
        </a:spcAft>
        <a:defRPr sz="4400">
          <a:solidFill>
            <a:srgbClr val="FFFF00"/>
          </a:solidFill>
          <a:latin typeface="Times New Roman" pitchFamily="18" charset="0"/>
        </a:defRPr>
      </a:lvl9pPr>
    </p:titleStyle>
    <p:bodyStyle>
      <a:lvl1pPr marL="288925" indent="-288925" algn="l" rtl="0" eaLnBrk="0" fontAlgn="base" hangingPunct="0">
        <a:spcBef>
          <a:spcPct val="20000"/>
        </a:spcBef>
        <a:spcAft>
          <a:spcPct val="0"/>
        </a:spcAft>
        <a:buClr>
          <a:srgbClr val="007233"/>
        </a:buClr>
        <a:buChar char="•"/>
        <a:defRPr sz="3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7233"/>
        </a:buClr>
        <a:buChar char="•"/>
        <a:defRPr sz="2800">
          <a:solidFill>
            <a:srgbClr val="161616"/>
          </a:solidFill>
          <a:latin typeface="+mn-lt"/>
          <a:ea typeface="ＭＳ Ｐゴシック" charset="0"/>
        </a:defRPr>
      </a:lvl2pPr>
      <a:lvl3pPr marL="1143000" indent="-228600" algn="l" rtl="0" eaLnBrk="0" fontAlgn="base" hangingPunct="0">
        <a:spcBef>
          <a:spcPct val="20000"/>
        </a:spcBef>
        <a:spcAft>
          <a:spcPct val="0"/>
        </a:spcAft>
        <a:buClr>
          <a:srgbClr val="007233"/>
        </a:buClr>
        <a:buChar char="•"/>
        <a:defRPr sz="2400">
          <a:solidFill>
            <a:srgbClr val="161616"/>
          </a:solidFill>
          <a:latin typeface="+mn-lt"/>
          <a:ea typeface="ＭＳ Ｐゴシック" charset="0"/>
        </a:defRPr>
      </a:lvl3pPr>
      <a:lvl4pPr marL="1600200" indent="-228600" algn="l" rtl="0" eaLnBrk="0" fontAlgn="base" hangingPunct="0">
        <a:spcBef>
          <a:spcPct val="20000"/>
        </a:spcBef>
        <a:spcAft>
          <a:spcPct val="0"/>
        </a:spcAft>
        <a:buClr>
          <a:srgbClr val="007233"/>
        </a:buClr>
        <a:buChar char="•"/>
        <a:defRPr sz="2000">
          <a:solidFill>
            <a:srgbClr val="161616"/>
          </a:solidFill>
          <a:latin typeface="+mn-lt"/>
          <a:ea typeface="ＭＳ Ｐゴシック" charset="0"/>
        </a:defRPr>
      </a:lvl4pPr>
      <a:lvl5pPr marL="2057400" indent="-228600" algn="l" rtl="0" eaLnBrk="0" fontAlgn="base" hangingPunct="0">
        <a:spcBef>
          <a:spcPct val="20000"/>
        </a:spcBef>
        <a:spcAft>
          <a:spcPct val="0"/>
        </a:spcAft>
        <a:buClr>
          <a:srgbClr val="007233"/>
        </a:buClr>
        <a:buChar char="•"/>
        <a:defRPr sz="2000">
          <a:solidFill>
            <a:srgbClr val="161616"/>
          </a:solidFill>
          <a:latin typeface="+mn-lt"/>
          <a:ea typeface="ＭＳ Ｐゴシック" charset="0"/>
        </a:defRPr>
      </a:lvl5pPr>
      <a:lvl6pPr marL="2514600" indent="-228600" algn="l" rtl="0" eaLnBrk="1" fontAlgn="base" hangingPunct="1">
        <a:spcBef>
          <a:spcPct val="20000"/>
        </a:spcBef>
        <a:spcAft>
          <a:spcPct val="0"/>
        </a:spcAft>
        <a:buClr>
          <a:srgbClr val="FFFF00"/>
        </a:buClr>
        <a:buChar char="•"/>
        <a:defRPr sz="2000">
          <a:solidFill>
            <a:schemeClr val="tx1"/>
          </a:solidFill>
          <a:latin typeface="+mn-lt"/>
        </a:defRPr>
      </a:lvl6pPr>
      <a:lvl7pPr marL="2971800" indent="-228600" algn="l" rtl="0" eaLnBrk="1" fontAlgn="base" hangingPunct="1">
        <a:spcBef>
          <a:spcPct val="20000"/>
        </a:spcBef>
        <a:spcAft>
          <a:spcPct val="0"/>
        </a:spcAft>
        <a:buClr>
          <a:srgbClr val="FFFF00"/>
        </a:buClr>
        <a:buChar char="•"/>
        <a:defRPr sz="2000">
          <a:solidFill>
            <a:schemeClr val="tx1"/>
          </a:solidFill>
          <a:latin typeface="+mn-lt"/>
        </a:defRPr>
      </a:lvl7pPr>
      <a:lvl8pPr marL="3429000" indent="-228600" algn="l" rtl="0" eaLnBrk="1" fontAlgn="base" hangingPunct="1">
        <a:spcBef>
          <a:spcPct val="20000"/>
        </a:spcBef>
        <a:spcAft>
          <a:spcPct val="0"/>
        </a:spcAft>
        <a:buClr>
          <a:srgbClr val="FFFF00"/>
        </a:buClr>
        <a:buChar char="•"/>
        <a:defRPr sz="2000">
          <a:solidFill>
            <a:schemeClr val="tx1"/>
          </a:solidFill>
          <a:latin typeface="+mn-lt"/>
        </a:defRPr>
      </a:lvl8pPr>
      <a:lvl9pPr marL="3886200" indent="-228600" algn="l" rtl="0" eaLnBrk="1" fontAlgn="base" hangingPunct="1">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7775" y="2435290"/>
            <a:ext cx="4646225" cy="1790700"/>
          </a:xfrm>
        </p:spPr>
        <p:txBody>
          <a:bodyPr/>
          <a:lstStyle/>
          <a:p>
            <a:r>
              <a:rPr lang="en-US" b="1" dirty="0" smtClean="0"/>
              <a:t>Graduate Education Advisory Committee (GEAC) update</a:t>
            </a:r>
            <a:endParaRPr lang="en-US" b="1" dirty="0"/>
          </a:p>
        </p:txBody>
      </p:sp>
      <p:sp>
        <p:nvSpPr>
          <p:cNvPr id="3" name="Subtitle 2"/>
          <p:cNvSpPr>
            <a:spLocks noGrp="1"/>
          </p:cNvSpPr>
          <p:nvPr>
            <p:ph type="subTitle" idx="1"/>
          </p:nvPr>
        </p:nvSpPr>
        <p:spPr>
          <a:xfrm>
            <a:off x="4583575" y="4375230"/>
            <a:ext cx="4357822" cy="2482769"/>
          </a:xfrm>
        </p:spPr>
        <p:txBody>
          <a:bodyPr>
            <a:normAutofit/>
          </a:bodyPr>
          <a:lstStyle/>
          <a:p>
            <a:r>
              <a:rPr lang="en-US" dirty="0" smtClean="0">
                <a:latin typeface="Arial" charset="0"/>
                <a:ea typeface="Arial" charset="0"/>
                <a:cs typeface="Arial" charset="0"/>
              </a:rPr>
              <a:t>Meharvan Singh, PhD</a:t>
            </a:r>
          </a:p>
          <a:p>
            <a:r>
              <a:rPr lang="en-US" dirty="0" smtClean="0">
                <a:latin typeface="Arial" charset="0"/>
                <a:ea typeface="Arial" charset="0"/>
                <a:cs typeface="Arial" charset="0"/>
              </a:rPr>
              <a:t>Chair, GEAC</a:t>
            </a:r>
          </a:p>
          <a:p>
            <a:endParaRPr lang="en-US" dirty="0" smtClean="0">
              <a:latin typeface="Arial" charset="0"/>
              <a:ea typeface="Arial" charset="0"/>
              <a:cs typeface="Arial" charset="0"/>
            </a:endParaRPr>
          </a:p>
          <a:p>
            <a:pPr>
              <a:spcBef>
                <a:spcPts val="0"/>
              </a:spcBef>
            </a:pPr>
            <a:r>
              <a:rPr lang="en-US" dirty="0" smtClean="0">
                <a:latin typeface="Arial" charset="0"/>
                <a:ea typeface="Arial" charset="0"/>
                <a:cs typeface="Arial" charset="0"/>
              </a:rPr>
              <a:t>Dean, Graduate School of Biomedical Sciences</a:t>
            </a:r>
          </a:p>
          <a:p>
            <a:pPr>
              <a:spcBef>
                <a:spcPts val="0"/>
              </a:spcBef>
            </a:pPr>
            <a:r>
              <a:rPr lang="en-US" dirty="0" smtClean="0">
                <a:latin typeface="Arial" charset="0"/>
                <a:ea typeface="Arial" charset="0"/>
                <a:cs typeface="Arial" charset="0"/>
              </a:rPr>
              <a:t>UNT Health Science Center </a:t>
            </a:r>
            <a:endParaRPr lang="en-US" dirty="0">
              <a:latin typeface="Arial" charset="0"/>
              <a:ea typeface="Arial" charset="0"/>
              <a:cs typeface="Arial" charset="0"/>
            </a:endParaRPr>
          </a:p>
        </p:txBody>
      </p:sp>
    </p:spTree>
    <p:extLst>
      <p:ext uri="{BB962C8B-B14F-4D97-AF65-F5344CB8AC3E}">
        <p14:creationId xmlns:p14="http://schemas.microsoft.com/office/powerpoint/2010/main" val="218760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6463"/>
          </a:xfrm>
        </p:spPr>
        <p:txBody>
          <a:bodyPr/>
          <a:lstStyle/>
          <a:p>
            <a:r>
              <a:rPr lang="en-US" sz="2600" b="1" dirty="0" smtClean="0">
                <a:latin typeface="Arial" charset="0"/>
                <a:ea typeface="Arial" charset="0"/>
                <a:cs typeface="Arial" charset="0"/>
              </a:rPr>
              <a:t>The study has three objectives</a:t>
            </a:r>
            <a:br>
              <a:rPr lang="en-US" sz="2600" b="1" dirty="0" smtClean="0">
                <a:latin typeface="Arial" charset="0"/>
                <a:ea typeface="Arial" charset="0"/>
                <a:cs typeface="Arial" charset="0"/>
              </a:rPr>
            </a:br>
            <a:r>
              <a:rPr lang="en-US" sz="2600" b="1" dirty="0" smtClean="0">
                <a:latin typeface="Arial" charset="0"/>
                <a:ea typeface="Arial" charset="0"/>
                <a:cs typeface="Arial" charset="0"/>
              </a:rPr>
              <a:t>(and intended to support the </a:t>
            </a:r>
            <a:r>
              <a:rPr lang="en-US" sz="2600" b="1" smtClean="0">
                <a:latin typeface="Arial" charset="0"/>
                <a:ea typeface="Arial" charset="0"/>
                <a:cs typeface="Arial" charset="0"/>
              </a:rPr>
              <a:t>60x30TX Strategic Plan)</a:t>
            </a:r>
            <a:endParaRPr lang="en-US" sz="2600" b="1" dirty="0">
              <a:latin typeface="Arial" charset="0"/>
              <a:ea typeface="Arial" charset="0"/>
              <a:cs typeface="Arial" charset="0"/>
            </a:endParaRPr>
          </a:p>
        </p:txBody>
      </p:sp>
      <p:sp>
        <p:nvSpPr>
          <p:cNvPr id="6" name="Content Placeholder 5"/>
          <p:cNvSpPr>
            <a:spLocks noGrp="1"/>
          </p:cNvSpPr>
          <p:nvPr>
            <p:ph idx="1"/>
          </p:nvPr>
        </p:nvSpPr>
        <p:spPr>
          <a:xfrm>
            <a:off x="458788" y="1157288"/>
            <a:ext cx="8226425" cy="5011018"/>
          </a:xfrm>
        </p:spPr>
        <p:txBody>
          <a:bodyPr lIns="0" rIns="0"/>
          <a:lstStyle/>
          <a:p>
            <a:pPr>
              <a:spcAft>
                <a:spcPts val="600"/>
              </a:spcAft>
            </a:pPr>
            <a:r>
              <a:rPr lang="en-US" dirty="0" smtClean="0"/>
              <a:t>Assess the need to expand graduate programs in Texas higher education institutions </a:t>
            </a:r>
          </a:p>
          <a:p>
            <a:pPr>
              <a:spcAft>
                <a:spcPts val="600"/>
              </a:spcAft>
            </a:pPr>
            <a:r>
              <a:rPr lang="en-US" dirty="0" smtClean="0"/>
              <a:t>Provide guidance to THECB and higher education institutions on how to prepare and evaluate graduate program proposals</a:t>
            </a:r>
          </a:p>
          <a:p>
            <a:pPr>
              <a:spcAft>
                <a:spcPts val="600"/>
              </a:spcAft>
            </a:pPr>
            <a:r>
              <a:rPr lang="en-US" dirty="0" smtClean="0"/>
              <a:t>Analyze policies that can manage needed expansion of graduate programs in Texas</a:t>
            </a:r>
          </a:p>
        </p:txBody>
      </p:sp>
      <p:sp>
        <p:nvSpPr>
          <p:cNvPr id="3" name="Slide Number Placeholder 2"/>
          <p:cNvSpPr>
            <a:spLocks noGrp="1"/>
          </p:cNvSpPr>
          <p:nvPr>
            <p:ph type="sldNum" sz="quarter" idx="4"/>
          </p:nvPr>
        </p:nvSpPr>
        <p:spPr/>
        <p:txBody>
          <a:bodyPr/>
          <a:lstStyle/>
          <a:p>
            <a:fld id="{83B2219B-A352-AE49-8A34-F169F5F50B5A}" type="slidenum">
              <a:rPr lang="en-US" smtClean="0"/>
              <a:pPr/>
              <a:t>10</a:t>
            </a:fld>
            <a:endParaRPr lang="en-US" dirty="0"/>
          </a:p>
        </p:txBody>
      </p:sp>
    </p:spTree>
    <p:extLst>
      <p:ext uri="{BB962C8B-B14F-4D97-AF65-F5344CB8AC3E}">
        <p14:creationId xmlns:p14="http://schemas.microsoft.com/office/powerpoint/2010/main" val="244573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906463"/>
          </a:xfrm>
        </p:spPr>
        <p:txBody>
          <a:bodyPr/>
          <a:lstStyle/>
          <a:p>
            <a:r>
              <a:rPr lang="en-US" altLang="en-US" b="1" dirty="0" smtClean="0">
                <a:ea typeface="ＭＳ Ｐゴシック" pitchFamily="34" charset="-128"/>
              </a:rPr>
              <a:t>We conducted seven tasks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1953437"/>
              </p:ext>
            </p:extLst>
          </p:nvPr>
        </p:nvGraphicFramePr>
        <p:xfrm>
          <a:off x="643935" y="804333"/>
          <a:ext cx="7856130" cy="5664414"/>
        </p:xfrm>
        <a:graphic>
          <a:graphicData uri="http://schemas.openxmlformats.org/drawingml/2006/table">
            <a:tbl>
              <a:tblPr firstRow="1" bandRow="1">
                <a:tableStyleId>{69012ECD-51FC-41F1-AA8D-1B2483CD663E}</a:tableStyleId>
              </a:tblPr>
              <a:tblGrid>
                <a:gridCol w="373551"/>
                <a:gridCol w="7482579"/>
              </a:tblGrid>
              <a:tr h="508652">
                <a:tc gridSpan="2">
                  <a:txBody>
                    <a:bodyPr/>
                    <a:lstStyle/>
                    <a:p>
                      <a:r>
                        <a:rPr lang="en-US" sz="2400" dirty="0" smtClean="0"/>
                        <a:t>Task</a:t>
                      </a:r>
                      <a:endParaRPr lang="en-US" sz="2400" b="0" dirty="0">
                        <a:solidFill>
                          <a:schemeClr val="bg1"/>
                        </a:solidFill>
                        <a:latin typeface="+mn-lt"/>
                      </a:endParaRPr>
                    </a:p>
                  </a:txBody>
                  <a:tcPr marT="45725" marB="45725"/>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2400" b="0" dirty="0" smtClean="0">
                        <a:solidFill>
                          <a:schemeClr val="bg1"/>
                        </a:solidFill>
                        <a:latin typeface="+mn-lt"/>
                      </a:endParaRPr>
                    </a:p>
                  </a:txBody>
                  <a:tcPr marT="45725" marB="45725"/>
                </a:tc>
              </a:tr>
              <a:tr h="541215">
                <a:tc>
                  <a:txBody>
                    <a:bodyPr/>
                    <a:lstStyle/>
                    <a:p>
                      <a:r>
                        <a:rPr lang="en-US" sz="2400" dirty="0" smtClean="0"/>
                        <a:t>1</a:t>
                      </a:r>
                      <a:endParaRPr lang="en-US" sz="2400" b="0" dirty="0">
                        <a:solidFill>
                          <a:schemeClr val="bg1"/>
                        </a:solidFill>
                        <a:latin typeface="+mn-lt"/>
                      </a:endParaRPr>
                    </a:p>
                  </a:txBody>
                  <a:tcPr marT="45725" marB="4572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smtClean="0"/>
                        <a:t>Review</a:t>
                      </a:r>
                      <a:r>
                        <a:rPr lang="en-US" sz="2400" baseline="0" dirty="0" smtClean="0"/>
                        <a:t> THECB inventory of graduate programs</a:t>
                      </a:r>
                      <a:endParaRPr lang="en-US" sz="2400" b="0" dirty="0" smtClean="0">
                        <a:solidFill>
                          <a:schemeClr val="bg1"/>
                        </a:solidFill>
                        <a:latin typeface="+mn-lt"/>
                      </a:endParaRPr>
                    </a:p>
                  </a:txBody>
                  <a:tcPr marT="45725" marB="45725">
                    <a:solidFill>
                      <a:schemeClr val="accent1">
                        <a:lumMod val="20000"/>
                        <a:lumOff val="80000"/>
                      </a:schemeClr>
                    </a:solidFill>
                  </a:tcPr>
                </a:tc>
              </a:tr>
              <a:tr h="844429">
                <a:tc>
                  <a:txBody>
                    <a:bodyPr/>
                    <a:lstStyle/>
                    <a:p>
                      <a:r>
                        <a:rPr lang="en-US" sz="2400" baseline="0" dirty="0" smtClean="0"/>
                        <a:t>2</a:t>
                      </a:r>
                      <a:endParaRPr lang="en-US" sz="2400" b="0" dirty="0">
                        <a:solidFill>
                          <a:schemeClr val="bg1"/>
                        </a:solidFill>
                        <a:latin typeface="+mn-lt"/>
                      </a:endParaRPr>
                    </a:p>
                  </a:txBody>
                  <a:tcPr marT="45725" marB="45725">
                    <a:solidFill>
                      <a:schemeClr val="accent1">
                        <a:lumMod val="20000"/>
                        <a:lumOff val="80000"/>
                      </a:schemeClr>
                    </a:solidFill>
                  </a:tcPr>
                </a:tc>
                <a:tc>
                  <a:txBody>
                    <a:bodyPr/>
                    <a:lstStyle/>
                    <a:p>
                      <a:pPr>
                        <a:spcBef>
                          <a:spcPts val="600"/>
                        </a:spcBef>
                        <a:spcAft>
                          <a:spcPts val="600"/>
                        </a:spcAft>
                      </a:pPr>
                      <a:r>
                        <a:rPr lang="en-US" sz="2400" dirty="0" smtClean="0"/>
                        <a:t>Review</a:t>
                      </a:r>
                      <a:r>
                        <a:rPr lang="en-US" sz="2400" baseline="0" dirty="0" smtClean="0"/>
                        <a:t> other states’ policies and practices on graduate program expansion</a:t>
                      </a:r>
                      <a:endParaRPr lang="en-US" sz="2400" b="0" dirty="0">
                        <a:solidFill>
                          <a:schemeClr val="bg1"/>
                        </a:solidFill>
                        <a:latin typeface="+mn-lt"/>
                      </a:endParaRPr>
                    </a:p>
                  </a:txBody>
                  <a:tcPr marT="45725" marB="45725">
                    <a:solidFill>
                      <a:schemeClr val="accent1">
                        <a:lumMod val="20000"/>
                        <a:lumOff val="80000"/>
                      </a:schemeClr>
                    </a:solidFill>
                  </a:tcPr>
                </a:tc>
              </a:tr>
              <a:tr h="915833">
                <a:tc>
                  <a:txBody>
                    <a:bodyPr/>
                    <a:lstStyle/>
                    <a:p>
                      <a:r>
                        <a:rPr lang="en-US" sz="2400" dirty="0" smtClean="0"/>
                        <a:t>3</a:t>
                      </a:r>
                      <a:endParaRPr lang="en-US" sz="2400" b="0" dirty="0">
                        <a:solidFill>
                          <a:schemeClr val="bg1"/>
                        </a:solidFill>
                        <a:latin typeface="+mn-lt"/>
                      </a:endParaRPr>
                    </a:p>
                  </a:txBody>
                  <a:tcPr marT="45725" marB="45725">
                    <a:solidFill>
                      <a:schemeClr val="accent1">
                        <a:lumMod val="20000"/>
                        <a:lumOff val="80000"/>
                      </a:schemeClr>
                    </a:solidFill>
                  </a:tcPr>
                </a:tc>
                <a:tc>
                  <a:txBody>
                    <a:bodyPr/>
                    <a:lstStyle/>
                    <a:p>
                      <a:pPr>
                        <a:spcBef>
                          <a:spcPts val="600"/>
                        </a:spcBef>
                        <a:spcAft>
                          <a:spcPts val="600"/>
                        </a:spcAft>
                      </a:pPr>
                      <a:r>
                        <a:rPr lang="en-US" sz="2400" smtClean="0"/>
                        <a:t>Assess </a:t>
                      </a:r>
                      <a:r>
                        <a:rPr lang="en-US" sz="2400" dirty="0" smtClean="0"/>
                        <a:t>Texas’s position in graduate education and research</a:t>
                      </a:r>
                      <a:endParaRPr lang="en-US" sz="2400" b="0" dirty="0">
                        <a:solidFill>
                          <a:schemeClr val="tx1"/>
                        </a:solidFill>
                        <a:latin typeface="+mn-lt"/>
                      </a:endParaRPr>
                    </a:p>
                  </a:txBody>
                  <a:tcPr marT="45725" marB="45725">
                    <a:solidFill>
                      <a:schemeClr val="accent1">
                        <a:lumMod val="20000"/>
                        <a:lumOff val="80000"/>
                      </a:schemeClr>
                    </a:solidFill>
                  </a:tcPr>
                </a:tc>
              </a:tr>
              <a:tr h="915833">
                <a:tc>
                  <a:txBody>
                    <a:bodyPr/>
                    <a:lstStyle/>
                    <a:p>
                      <a:r>
                        <a:rPr lang="en-US" sz="2400" dirty="0" smtClean="0"/>
                        <a:t>4</a:t>
                      </a:r>
                      <a:endParaRPr lang="en-US" sz="2400" b="0" dirty="0">
                        <a:solidFill>
                          <a:schemeClr val="bg1"/>
                        </a:solidFill>
                        <a:latin typeface="+mn-lt"/>
                      </a:endParaRPr>
                    </a:p>
                  </a:txBody>
                  <a:tcPr marT="45725" marB="45725">
                    <a:solidFill>
                      <a:schemeClr val="accent1">
                        <a:lumMod val="20000"/>
                        <a:lumOff val="80000"/>
                      </a:schemeClr>
                    </a:solidFill>
                  </a:tcPr>
                </a:tc>
                <a:tc>
                  <a:txBody>
                    <a:bodyPr/>
                    <a:lstStyle/>
                    <a:p>
                      <a:pPr>
                        <a:spcBef>
                          <a:spcPts val="600"/>
                        </a:spcBef>
                        <a:spcAft>
                          <a:spcPts val="600"/>
                        </a:spcAft>
                      </a:pPr>
                      <a:r>
                        <a:rPr lang="en-US" sz="2400" dirty="0" smtClean="0"/>
                        <a:t>Compare program offerings to state economic needs, strategic goals, and labor market</a:t>
                      </a:r>
                      <a:endParaRPr lang="en-US" sz="2400" b="0" dirty="0">
                        <a:solidFill>
                          <a:schemeClr val="bg1"/>
                        </a:solidFill>
                        <a:latin typeface="+mn-lt"/>
                      </a:endParaRPr>
                    </a:p>
                  </a:txBody>
                  <a:tcPr marT="45725" marB="45725">
                    <a:solidFill>
                      <a:schemeClr val="accent1">
                        <a:lumMod val="20000"/>
                        <a:lumOff val="80000"/>
                      </a:schemeClr>
                    </a:solidFill>
                  </a:tcPr>
                </a:tc>
              </a:tr>
              <a:tr h="561786">
                <a:tc>
                  <a:txBody>
                    <a:bodyPr/>
                    <a:lstStyle/>
                    <a:p>
                      <a:r>
                        <a:rPr lang="en-US" sz="2400" dirty="0" smtClean="0"/>
                        <a:t>5</a:t>
                      </a:r>
                      <a:endParaRPr lang="en-US" sz="2400" b="0" dirty="0">
                        <a:solidFill>
                          <a:schemeClr val="bg1"/>
                        </a:solidFill>
                        <a:latin typeface="+mn-lt"/>
                      </a:endParaRPr>
                    </a:p>
                  </a:txBody>
                  <a:tcPr marT="45725" marB="45725">
                    <a:solidFill>
                      <a:schemeClr val="accent1">
                        <a:lumMod val="20000"/>
                        <a:lumOff val="80000"/>
                      </a:schemeClr>
                    </a:solidFill>
                  </a:tcPr>
                </a:tc>
                <a:tc>
                  <a:txBody>
                    <a:bodyPr/>
                    <a:lstStyle/>
                    <a:p>
                      <a:pPr>
                        <a:spcBef>
                          <a:spcPts val="600"/>
                        </a:spcBef>
                        <a:spcAft>
                          <a:spcPts val="600"/>
                        </a:spcAft>
                      </a:pPr>
                      <a:r>
                        <a:rPr lang="en-US" sz="2400" dirty="0" smtClean="0"/>
                        <a:t>Conduct</a:t>
                      </a:r>
                      <a:r>
                        <a:rPr lang="en-US" sz="2400" baseline="0" dirty="0" smtClean="0"/>
                        <a:t> case studies in example fields</a:t>
                      </a:r>
                      <a:endParaRPr lang="en-US" sz="2400" b="0" dirty="0">
                        <a:solidFill>
                          <a:schemeClr val="bg1"/>
                        </a:solidFill>
                        <a:latin typeface="+mn-lt"/>
                      </a:endParaRPr>
                    </a:p>
                  </a:txBody>
                  <a:tcPr marT="45725" marB="45725">
                    <a:solidFill>
                      <a:schemeClr val="accent1">
                        <a:lumMod val="20000"/>
                        <a:lumOff val="80000"/>
                      </a:schemeClr>
                    </a:solidFill>
                  </a:tcPr>
                </a:tc>
              </a:tr>
              <a:tr h="532237">
                <a:tc>
                  <a:txBody>
                    <a:bodyPr/>
                    <a:lstStyle/>
                    <a:p>
                      <a:r>
                        <a:rPr lang="en-US" sz="2400" dirty="0" smtClean="0"/>
                        <a:t>6</a:t>
                      </a:r>
                      <a:endParaRPr lang="en-US" sz="2400" b="0" dirty="0">
                        <a:solidFill>
                          <a:schemeClr val="bg1"/>
                        </a:solidFill>
                        <a:latin typeface="+mn-lt"/>
                      </a:endParaRPr>
                    </a:p>
                  </a:txBody>
                  <a:tcPr marT="45725" marB="45725">
                    <a:solidFill>
                      <a:schemeClr val="accent1">
                        <a:lumMod val="20000"/>
                        <a:lumOff val="80000"/>
                      </a:schemeClr>
                    </a:solidFill>
                  </a:tcPr>
                </a:tc>
                <a:tc>
                  <a:txBody>
                    <a:bodyPr/>
                    <a:lstStyle/>
                    <a:p>
                      <a:pPr>
                        <a:spcBef>
                          <a:spcPts val="600"/>
                        </a:spcBef>
                        <a:spcAft>
                          <a:spcPts val="600"/>
                        </a:spcAft>
                      </a:pPr>
                      <a:r>
                        <a:rPr lang="en-US" sz="2400" kern="1200" baseline="0" dirty="0" smtClean="0"/>
                        <a:t>Interview Texas university system leaders </a:t>
                      </a:r>
                      <a:endParaRPr lang="en-US" sz="2400" kern="1200" baseline="0" dirty="0">
                        <a:solidFill>
                          <a:schemeClr val="tx1"/>
                        </a:solidFill>
                        <a:latin typeface="+mn-lt"/>
                        <a:ea typeface="+mn-ea"/>
                        <a:cs typeface="+mn-cs"/>
                      </a:endParaRPr>
                    </a:p>
                  </a:txBody>
                  <a:tcPr marT="45725" marB="45725">
                    <a:solidFill>
                      <a:schemeClr val="accent1">
                        <a:lumMod val="20000"/>
                        <a:lumOff val="80000"/>
                      </a:schemeClr>
                    </a:solidFill>
                  </a:tcPr>
                </a:tc>
              </a:tr>
              <a:tr h="844429">
                <a:tc>
                  <a:txBody>
                    <a:bodyPr/>
                    <a:lstStyle/>
                    <a:p>
                      <a:r>
                        <a:rPr lang="en-US" dirty="0" smtClean="0"/>
                        <a:t>7</a:t>
                      </a:r>
                      <a:endParaRPr lang="en-US" dirty="0"/>
                    </a:p>
                  </a:txBody>
                  <a:tcPr marT="45725" marB="45725">
                    <a:solidFill>
                      <a:schemeClr val="accent1">
                        <a:lumMod val="20000"/>
                        <a:lumOff val="80000"/>
                      </a:schemeClr>
                    </a:solidFill>
                  </a:tcPr>
                </a:tc>
                <a:tc>
                  <a:txBody>
                    <a:bodyPr/>
                    <a:lstStyle/>
                    <a:p>
                      <a:pPr>
                        <a:spcBef>
                          <a:spcPts val="600"/>
                        </a:spcBef>
                        <a:spcAft>
                          <a:spcPts val="600"/>
                        </a:spcAft>
                      </a:pPr>
                      <a:r>
                        <a:rPr lang="en-US" sz="2400" kern="1200" baseline="0" dirty="0" smtClean="0"/>
                        <a:t>Recommend ways to improve proposal preparation and review</a:t>
                      </a:r>
                      <a:endParaRPr lang="en-US" sz="2400" kern="1200" baseline="0" dirty="0">
                        <a:solidFill>
                          <a:schemeClr val="tx1"/>
                        </a:solidFill>
                        <a:latin typeface="+mn-lt"/>
                        <a:ea typeface="+mn-ea"/>
                        <a:cs typeface="+mn-cs"/>
                      </a:endParaRPr>
                    </a:p>
                  </a:txBody>
                  <a:tcPr marT="45725" marB="45725">
                    <a:solidFill>
                      <a:schemeClr val="accent1">
                        <a:lumMod val="20000"/>
                        <a:lumOff val="80000"/>
                      </a:schemeClr>
                    </a:solidFill>
                  </a:tcPr>
                </a:tc>
              </a:tr>
            </a:tbl>
          </a:graphicData>
        </a:graphic>
      </p:graphicFrame>
      <p:sp>
        <p:nvSpPr>
          <p:cNvPr id="2" name="Slide Number Placeholder 1"/>
          <p:cNvSpPr>
            <a:spLocks noGrp="1"/>
          </p:cNvSpPr>
          <p:nvPr>
            <p:ph type="sldNum" sz="quarter" idx="4"/>
          </p:nvPr>
        </p:nvSpPr>
        <p:spPr/>
        <p:txBody>
          <a:bodyPr/>
          <a:lstStyle/>
          <a:p>
            <a:fld id="{83B2219B-A352-AE49-8A34-F169F5F50B5A}" type="slidenum">
              <a:rPr lang="en-US" smtClean="0"/>
              <a:pPr/>
              <a:t>11</a:t>
            </a:fld>
            <a:endParaRPr lang="en-US" dirty="0"/>
          </a:p>
        </p:txBody>
      </p:sp>
    </p:spTree>
    <p:extLst>
      <p:ext uri="{BB962C8B-B14F-4D97-AF65-F5344CB8AC3E}">
        <p14:creationId xmlns:p14="http://schemas.microsoft.com/office/powerpoint/2010/main" val="217362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6463"/>
          </a:xfrm>
        </p:spPr>
        <p:txBody>
          <a:bodyPr/>
          <a:lstStyle/>
          <a:p>
            <a:r>
              <a:rPr lang="en-US" b="1" dirty="0" smtClean="0">
                <a:latin typeface="Arial" charset="0"/>
                <a:ea typeface="Arial" charset="0"/>
                <a:cs typeface="Arial" charset="0"/>
              </a:rPr>
              <a:t>For the case studies, we selected 12 institutions to represent all public higher education peer groups</a:t>
            </a:r>
            <a:endParaRPr lang="en-US" b="1" dirty="0">
              <a:latin typeface="Arial" charset="0"/>
              <a:ea typeface="Arial" charset="0"/>
              <a:cs typeface="Arial" charset="0"/>
            </a:endParaRPr>
          </a:p>
        </p:txBody>
      </p:sp>
      <p:sp>
        <p:nvSpPr>
          <p:cNvPr id="3" name="Slide Number Placeholder 2"/>
          <p:cNvSpPr>
            <a:spLocks noGrp="1"/>
          </p:cNvSpPr>
          <p:nvPr>
            <p:ph type="sldNum" sz="quarter" idx="4"/>
          </p:nvPr>
        </p:nvSpPr>
        <p:spPr/>
        <p:txBody>
          <a:bodyPr/>
          <a:lstStyle/>
          <a:p>
            <a:fld id="{83B2219B-A352-AE49-8A34-F169F5F50B5A}" type="slidenum">
              <a:rPr lang="en-US" smtClean="0"/>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7112871"/>
              </p:ext>
            </p:extLst>
          </p:nvPr>
        </p:nvGraphicFramePr>
        <p:xfrm>
          <a:off x="1840523" y="1692032"/>
          <a:ext cx="5228492" cy="4192952"/>
        </p:xfrm>
        <a:graphic>
          <a:graphicData uri="http://schemas.openxmlformats.org/drawingml/2006/table">
            <a:tbl>
              <a:tblPr firstRow="1" bandRow="1">
                <a:tableStyleId>{3B4B98B0-60AC-42C2-AFA5-B58CD77FA1E5}</a:tableStyleId>
              </a:tblPr>
              <a:tblGrid>
                <a:gridCol w="3313989"/>
                <a:gridCol w="1914503"/>
              </a:tblGrid>
              <a:tr h="524119">
                <a:tc>
                  <a:txBody>
                    <a:bodyPr/>
                    <a:lstStyle/>
                    <a:p>
                      <a:r>
                        <a:rPr lang="en-US" dirty="0" smtClean="0"/>
                        <a:t>Peer</a:t>
                      </a:r>
                      <a:r>
                        <a:rPr lang="en-US" baseline="0" dirty="0" smtClean="0"/>
                        <a:t> Group</a:t>
                      </a:r>
                      <a:endParaRPr lang="en-US" dirty="0"/>
                    </a:p>
                  </a:txBody>
                  <a:tcPr/>
                </a:tc>
                <a:tc>
                  <a:txBody>
                    <a:bodyPr/>
                    <a:lstStyle/>
                    <a:p>
                      <a:pPr algn="ctr"/>
                      <a:r>
                        <a:rPr lang="en-US" dirty="0" smtClean="0"/>
                        <a:t>Institutions</a:t>
                      </a:r>
                      <a:endParaRPr lang="en-US" dirty="0"/>
                    </a:p>
                  </a:txBody>
                  <a:tcPr/>
                </a:tc>
              </a:tr>
              <a:tr h="524119">
                <a:tc>
                  <a:txBody>
                    <a:bodyPr/>
                    <a:lstStyle/>
                    <a:p>
                      <a:r>
                        <a:rPr lang="en-US" dirty="0" smtClean="0"/>
                        <a:t>Research</a:t>
                      </a:r>
                      <a:endParaRPr lang="en-US" dirty="0"/>
                    </a:p>
                  </a:txBody>
                  <a:tcPr/>
                </a:tc>
                <a:tc>
                  <a:txBody>
                    <a:bodyPr/>
                    <a:lstStyle/>
                    <a:p>
                      <a:pPr algn="ctr"/>
                      <a:r>
                        <a:rPr lang="en-US" dirty="0" smtClean="0"/>
                        <a:t>2</a:t>
                      </a:r>
                      <a:endParaRPr lang="en-US" dirty="0"/>
                    </a:p>
                  </a:txBody>
                  <a:tcPr/>
                </a:tc>
              </a:tr>
              <a:tr h="524119">
                <a:tc>
                  <a:txBody>
                    <a:bodyPr/>
                    <a:lstStyle/>
                    <a:p>
                      <a:r>
                        <a:rPr lang="en-US" dirty="0" smtClean="0"/>
                        <a:t>Emerging Research</a:t>
                      </a:r>
                      <a:endParaRPr lang="en-US" dirty="0"/>
                    </a:p>
                  </a:txBody>
                  <a:tcPr/>
                </a:tc>
                <a:tc>
                  <a:txBody>
                    <a:bodyPr/>
                    <a:lstStyle/>
                    <a:p>
                      <a:pPr algn="ctr"/>
                      <a:r>
                        <a:rPr lang="en-US" dirty="0" smtClean="0"/>
                        <a:t>5</a:t>
                      </a:r>
                      <a:endParaRPr lang="en-US" dirty="0"/>
                    </a:p>
                  </a:txBody>
                  <a:tcPr/>
                </a:tc>
              </a:tr>
              <a:tr h="524119">
                <a:tc>
                  <a:txBody>
                    <a:bodyPr/>
                    <a:lstStyle/>
                    <a:p>
                      <a:r>
                        <a:rPr lang="en-US" dirty="0" smtClean="0"/>
                        <a:t>Doctoral</a:t>
                      </a:r>
                      <a:endParaRPr lang="en-US" dirty="0"/>
                    </a:p>
                  </a:txBody>
                  <a:tcPr/>
                </a:tc>
                <a:tc>
                  <a:txBody>
                    <a:bodyPr/>
                    <a:lstStyle/>
                    <a:p>
                      <a:pPr algn="ctr"/>
                      <a:r>
                        <a:rPr lang="en-US" dirty="0" smtClean="0"/>
                        <a:t>1</a:t>
                      </a:r>
                      <a:endParaRPr lang="en-US" dirty="0"/>
                    </a:p>
                  </a:txBody>
                  <a:tcPr/>
                </a:tc>
              </a:tr>
              <a:tr h="524119">
                <a:tc>
                  <a:txBody>
                    <a:bodyPr/>
                    <a:lstStyle/>
                    <a:p>
                      <a:r>
                        <a:rPr lang="en-US" dirty="0" smtClean="0"/>
                        <a:t>Comprehensive</a:t>
                      </a:r>
                      <a:endParaRPr lang="en-US" dirty="0"/>
                    </a:p>
                  </a:txBody>
                  <a:tcPr/>
                </a:tc>
                <a:tc>
                  <a:txBody>
                    <a:bodyPr/>
                    <a:lstStyle/>
                    <a:p>
                      <a:pPr algn="ctr"/>
                      <a:r>
                        <a:rPr lang="en-US" dirty="0" smtClean="0"/>
                        <a:t>1</a:t>
                      </a:r>
                      <a:endParaRPr lang="en-US" dirty="0"/>
                    </a:p>
                  </a:txBody>
                  <a:tcPr/>
                </a:tc>
              </a:tr>
              <a:tr h="524119">
                <a:tc>
                  <a:txBody>
                    <a:bodyPr/>
                    <a:lstStyle/>
                    <a:p>
                      <a:r>
                        <a:rPr lang="en-US" dirty="0" smtClean="0"/>
                        <a:t>Masters</a:t>
                      </a:r>
                      <a:endParaRPr lang="en-US" dirty="0"/>
                    </a:p>
                  </a:txBody>
                  <a:tcPr/>
                </a:tc>
                <a:tc>
                  <a:txBody>
                    <a:bodyPr/>
                    <a:lstStyle/>
                    <a:p>
                      <a:pPr algn="ctr"/>
                      <a:r>
                        <a:rPr lang="en-US" dirty="0" smtClean="0"/>
                        <a:t>1</a:t>
                      </a:r>
                      <a:endParaRPr lang="en-US" dirty="0"/>
                    </a:p>
                  </a:txBody>
                  <a:tcPr/>
                </a:tc>
              </a:tr>
              <a:tr h="524119">
                <a:tc>
                  <a:txBody>
                    <a:bodyPr/>
                    <a:lstStyle/>
                    <a:p>
                      <a:r>
                        <a:rPr lang="en-US" dirty="0" smtClean="0"/>
                        <a:t>Health-related</a:t>
                      </a:r>
                      <a:endParaRPr lang="en-US" dirty="0"/>
                    </a:p>
                  </a:txBody>
                  <a:tcPr/>
                </a:tc>
                <a:tc>
                  <a:txBody>
                    <a:bodyPr/>
                    <a:lstStyle/>
                    <a:p>
                      <a:pPr algn="ctr"/>
                      <a:r>
                        <a:rPr lang="en-US" dirty="0" smtClean="0"/>
                        <a:t>2</a:t>
                      </a:r>
                      <a:endParaRPr lang="en-US" dirty="0"/>
                    </a:p>
                  </a:txBody>
                  <a:tcPr/>
                </a:tc>
              </a:tr>
              <a:tr h="524119">
                <a:tc>
                  <a:txBody>
                    <a:bodyPr/>
                    <a:lstStyle/>
                    <a:p>
                      <a:r>
                        <a:rPr lang="en-US" b="1" dirty="0" smtClean="0"/>
                        <a:t>Total</a:t>
                      </a:r>
                      <a:endParaRPr lang="en-US" b="1" dirty="0"/>
                    </a:p>
                  </a:txBody>
                  <a:tcPr/>
                </a:tc>
                <a:tc>
                  <a:txBody>
                    <a:bodyPr/>
                    <a:lstStyle/>
                    <a:p>
                      <a:pPr algn="ctr"/>
                      <a:r>
                        <a:rPr lang="en-US" b="1" dirty="0" smtClean="0"/>
                        <a:t>12</a:t>
                      </a:r>
                      <a:endParaRPr lang="en-US" b="1" dirty="0"/>
                    </a:p>
                  </a:txBody>
                  <a:tcPr/>
                </a:tc>
              </a:tr>
            </a:tbl>
          </a:graphicData>
        </a:graphic>
      </p:graphicFrame>
    </p:spTree>
    <p:extLst>
      <p:ext uri="{BB962C8B-B14F-4D97-AF65-F5344CB8AC3E}">
        <p14:creationId xmlns:p14="http://schemas.microsoft.com/office/powerpoint/2010/main" val="21979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We interviewed representatives of several groups</a:t>
            </a:r>
            <a:endParaRPr lang="en-US" b="1"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6312874"/>
              </p:ext>
            </p:extLst>
          </p:nvPr>
        </p:nvGraphicFramePr>
        <p:xfrm>
          <a:off x="1280160" y="1469014"/>
          <a:ext cx="6583680" cy="4114800"/>
        </p:xfrm>
        <a:graphic>
          <a:graphicData uri="http://schemas.openxmlformats.org/drawingml/2006/table">
            <a:tbl>
              <a:tblPr firstRow="1" bandRow="1">
                <a:tableStyleId>{5C22544A-7EE6-4342-B048-85BDC9FD1C3A}</a:tableStyleId>
              </a:tblPr>
              <a:tblGrid>
                <a:gridCol w="3474720"/>
                <a:gridCol w="1554480"/>
                <a:gridCol w="1554480"/>
              </a:tblGrid>
              <a:tr h="685800">
                <a:tc>
                  <a:txBody>
                    <a:bodyPr/>
                    <a:lstStyle/>
                    <a:p>
                      <a:r>
                        <a:rPr lang="en-US" dirty="0" smtClean="0"/>
                        <a:t>Organization</a:t>
                      </a:r>
                      <a:r>
                        <a:rPr lang="en-US" baseline="0" dirty="0" smtClean="0"/>
                        <a:t> Type</a:t>
                      </a:r>
                      <a:endParaRPr lang="en-US" dirty="0"/>
                    </a:p>
                  </a:txBody>
                  <a:tcPr anchor="ctr"/>
                </a:tc>
                <a:tc>
                  <a:txBody>
                    <a:bodyPr/>
                    <a:lstStyle/>
                    <a:p>
                      <a:pPr algn="ctr"/>
                      <a:r>
                        <a:rPr lang="en-US" dirty="0" smtClean="0"/>
                        <a:t>Institutions</a:t>
                      </a:r>
                      <a:endParaRPr lang="en-US" dirty="0"/>
                    </a:p>
                  </a:txBody>
                  <a:tcPr anchor="ctr"/>
                </a:tc>
                <a:tc>
                  <a:txBody>
                    <a:bodyPr/>
                    <a:lstStyle/>
                    <a:p>
                      <a:pPr algn="ctr"/>
                      <a:r>
                        <a:rPr lang="en-US" dirty="0" smtClean="0"/>
                        <a:t>Participants</a:t>
                      </a:r>
                      <a:endParaRPr lang="en-US" dirty="0"/>
                    </a:p>
                  </a:txBody>
                  <a:tcPr anchor="ctr"/>
                </a:tc>
              </a:tr>
              <a:tr h="685800">
                <a:tc>
                  <a:txBody>
                    <a:bodyPr/>
                    <a:lstStyle/>
                    <a:p>
                      <a:pPr algn="l"/>
                      <a:r>
                        <a:rPr lang="en-US" dirty="0" smtClean="0"/>
                        <a:t>TX higher education institutions</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145</a:t>
                      </a:r>
                      <a:endParaRPr lang="en-US" dirty="0"/>
                    </a:p>
                  </a:txBody>
                  <a:tcPr anchor="ctr"/>
                </a:tc>
              </a:tr>
              <a:tr h="685800">
                <a:tc>
                  <a:txBody>
                    <a:bodyPr/>
                    <a:lstStyle/>
                    <a:p>
                      <a:pPr algn="l"/>
                      <a:r>
                        <a:rPr lang="en-US" dirty="0" smtClean="0"/>
                        <a:t>TX</a:t>
                      </a:r>
                      <a:r>
                        <a:rPr lang="en-US" baseline="0" dirty="0" smtClean="0"/>
                        <a:t> university systems</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7</a:t>
                      </a:r>
                      <a:endParaRPr lang="en-US" dirty="0"/>
                    </a:p>
                  </a:txBody>
                  <a:tcPr anchor="ctr"/>
                </a:tc>
              </a:tr>
              <a:tr h="685800">
                <a:tc>
                  <a:txBody>
                    <a:bodyPr/>
                    <a:lstStyle/>
                    <a:p>
                      <a:pPr algn="l"/>
                      <a:r>
                        <a:rPr lang="en-US" dirty="0" smtClean="0"/>
                        <a:t>Other state university systems</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6</a:t>
                      </a:r>
                      <a:endParaRPr lang="en-US" dirty="0"/>
                    </a:p>
                  </a:txBody>
                  <a:tcPr anchor="ctr"/>
                </a:tc>
              </a:tr>
              <a:tr h="685800">
                <a:tc>
                  <a:txBody>
                    <a:bodyPr/>
                    <a:lstStyle/>
                    <a:p>
                      <a:pPr algn="l"/>
                      <a:r>
                        <a:rPr lang="en-US" dirty="0" smtClean="0"/>
                        <a:t>Employers</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8</a:t>
                      </a:r>
                      <a:endParaRPr lang="en-US" dirty="0"/>
                    </a:p>
                  </a:txBody>
                  <a:tcPr anchor="ctr"/>
                </a:tc>
              </a:tr>
              <a:tr h="685800">
                <a:tc>
                  <a:txBody>
                    <a:bodyPr/>
                    <a:lstStyle/>
                    <a:p>
                      <a:pPr algn="l"/>
                      <a:r>
                        <a:rPr lang="en-US" b="1" dirty="0" smtClean="0"/>
                        <a:t>Total</a:t>
                      </a:r>
                      <a:endParaRPr lang="en-US" b="1" dirty="0"/>
                    </a:p>
                  </a:txBody>
                  <a:tcPr anchor="ctr"/>
                </a:tc>
                <a:tc>
                  <a:txBody>
                    <a:bodyPr/>
                    <a:lstStyle/>
                    <a:p>
                      <a:pPr algn="ctr"/>
                      <a:r>
                        <a:rPr lang="en-US" b="1" dirty="0" smtClean="0"/>
                        <a:t>26</a:t>
                      </a:r>
                      <a:endParaRPr lang="en-US" b="1" dirty="0"/>
                    </a:p>
                  </a:txBody>
                  <a:tcPr anchor="ctr"/>
                </a:tc>
                <a:tc>
                  <a:txBody>
                    <a:bodyPr/>
                    <a:lstStyle/>
                    <a:p>
                      <a:pPr algn="ctr"/>
                      <a:r>
                        <a:rPr lang="en-US" dirty="0" smtClean="0"/>
                        <a:t>166</a:t>
                      </a:r>
                      <a:endParaRPr lang="en-US" dirty="0"/>
                    </a:p>
                  </a:txBody>
                  <a:tcPr anchor="ctr"/>
                </a:tc>
              </a:tr>
            </a:tbl>
          </a:graphicData>
        </a:graphic>
      </p:graphicFrame>
      <p:sp>
        <p:nvSpPr>
          <p:cNvPr id="4" name="Slide Number Placeholder 3"/>
          <p:cNvSpPr>
            <a:spLocks noGrp="1"/>
          </p:cNvSpPr>
          <p:nvPr>
            <p:ph type="sldNum" sz="quarter" idx="4"/>
          </p:nvPr>
        </p:nvSpPr>
        <p:spPr/>
        <p:txBody>
          <a:bodyPr/>
          <a:lstStyle/>
          <a:p>
            <a:fld id="{83B2219B-A352-AE49-8A34-F169F5F50B5A}" type="slidenum">
              <a:rPr lang="en-US" smtClean="0"/>
              <a:pPr/>
              <a:t>13</a:t>
            </a:fld>
            <a:endParaRPr lang="en-US" dirty="0"/>
          </a:p>
        </p:txBody>
      </p:sp>
    </p:spTree>
    <p:extLst>
      <p:ext uri="{BB962C8B-B14F-4D97-AF65-F5344CB8AC3E}">
        <p14:creationId xmlns:p14="http://schemas.microsoft.com/office/powerpoint/2010/main" val="3601662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6463"/>
          </a:xfrm>
        </p:spPr>
        <p:txBody>
          <a:bodyPr/>
          <a:lstStyle/>
          <a:p>
            <a:r>
              <a:rPr lang="en-US" b="1" dirty="0" smtClean="0">
                <a:latin typeface="Arial" charset="0"/>
                <a:ea typeface="Arial" charset="0"/>
                <a:cs typeface="Arial" charset="0"/>
              </a:rPr>
              <a:t>Project Schedule</a:t>
            </a:r>
            <a:endParaRPr lang="en-US" b="1"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83B2219B-A352-AE49-8A34-F169F5F50B5A}" type="slidenum">
              <a:rPr lang="en-US" smtClean="0"/>
              <a:pPr/>
              <a:t>14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4865882"/>
              </p:ext>
            </p:extLst>
          </p:nvPr>
        </p:nvGraphicFramePr>
        <p:xfrm>
          <a:off x="457200" y="1759540"/>
          <a:ext cx="8159262" cy="3820644"/>
        </p:xfrm>
        <a:graphic>
          <a:graphicData uri="http://schemas.openxmlformats.org/drawingml/2006/table">
            <a:tbl>
              <a:tblPr firstRow="1" bandRow="1">
                <a:tableStyleId>{5C22544A-7EE6-4342-B048-85BDC9FD1C3A}</a:tableStyleId>
              </a:tblPr>
              <a:tblGrid>
                <a:gridCol w="4437320"/>
                <a:gridCol w="3721942"/>
              </a:tblGrid>
              <a:tr h="925312">
                <a:tc>
                  <a:txBody>
                    <a:bodyPr/>
                    <a:lstStyle/>
                    <a:p>
                      <a:r>
                        <a:rPr lang="en-US" b="1" dirty="0" smtClean="0"/>
                        <a:t>Event</a:t>
                      </a:r>
                      <a:endParaRPr lang="en-US" b="1"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a:r>
                        <a:rPr lang="en-US" b="1" dirty="0" smtClean="0"/>
                        <a:t>Date</a:t>
                      </a:r>
                      <a:endParaRPr lang="en-US" b="1"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75000"/>
                      </a:schemeClr>
                    </a:solidFill>
                  </a:tcPr>
                </a:tc>
              </a:tr>
              <a:tr h="1044708">
                <a:tc>
                  <a:txBody>
                    <a:bodyPr/>
                    <a:lstStyle/>
                    <a:p>
                      <a:r>
                        <a:rPr lang="en-US" b="0" dirty="0" smtClean="0"/>
                        <a:t>Draft</a:t>
                      </a:r>
                      <a:r>
                        <a:rPr lang="en-US" b="0" baseline="0" dirty="0" smtClean="0"/>
                        <a:t> report circulated for public comment and peer review</a:t>
                      </a:r>
                      <a:endParaRPr lang="en-US"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a:r>
                        <a:rPr lang="en-US" b="0" baseline="0" dirty="0" smtClean="0"/>
                        <a:t>September-October 2016</a:t>
                      </a:r>
                      <a:endParaRPr lang="en-US"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925312">
                <a:tc>
                  <a:txBody>
                    <a:bodyPr/>
                    <a:lstStyle/>
                    <a:p>
                      <a:r>
                        <a:rPr lang="en-US" b="0" dirty="0" smtClean="0"/>
                        <a:t>Final report drafted</a:t>
                      </a:r>
                      <a:endParaRPr lang="en-US"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a:r>
                        <a:rPr lang="en-US" b="0" dirty="0" smtClean="0"/>
                        <a:t>December</a:t>
                      </a:r>
                      <a:r>
                        <a:rPr lang="en-US" b="0" baseline="0" dirty="0" smtClean="0"/>
                        <a:t> 2016</a:t>
                      </a:r>
                      <a:endParaRPr lang="en-US"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925312">
                <a:tc>
                  <a:txBody>
                    <a:bodyPr/>
                    <a:lstStyle/>
                    <a:p>
                      <a:r>
                        <a:rPr lang="en-US" b="0" dirty="0" smtClean="0"/>
                        <a:t>Final report edited and published</a:t>
                      </a:r>
                      <a:endParaRPr lang="en-US"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a:r>
                        <a:rPr lang="en-US" b="0" dirty="0" smtClean="0"/>
                        <a:t>February</a:t>
                      </a:r>
                      <a:r>
                        <a:rPr lang="en-US" b="0" baseline="0" dirty="0" smtClean="0"/>
                        <a:t> 2017</a:t>
                      </a:r>
                      <a:endParaRPr lang="en-US"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841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Position of Texas in </a:t>
            </a:r>
            <a:r>
              <a:rPr lang="en-US" dirty="0"/>
              <a:t>graduate education and </a:t>
            </a:r>
            <a:r>
              <a:rPr lang="en-US" dirty="0" smtClean="0"/>
              <a:t>research</a:t>
            </a:r>
            <a:endParaRPr lang="en-US" dirty="0"/>
          </a:p>
        </p:txBody>
      </p:sp>
      <p:sp>
        <p:nvSpPr>
          <p:cNvPr id="4" name="Slide Number Placeholder 3"/>
          <p:cNvSpPr>
            <a:spLocks noGrp="1"/>
          </p:cNvSpPr>
          <p:nvPr>
            <p:ph type="sldNum" sz="quarter" idx="10"/>
          </p:nvPr>
        </p:nvSpPr>
        <p:spPr/>
        <p:txBody>
          <a:bodyPr/>
          <a:lstStyle/>
          <a:p>
            <a:fld id="{83B2219B-A352-AE49-8A34-F169F5F50B5A}" type="slidenum">
              <a:rPr lang="en-US" smtClean="0"/>
              <a:pPr/>
              <a:t>15</a:t>
            </a:fld>
            <a:endParaRPr lang="en-US" dirty="0"/>
          </a:p>
        </p:txBody>
      </p:sp>
    </p:spTree>
    <p:extLst>
      <p:ext uri="{BB962C8B-B14F-4D97-AF65-F5344CB8AC3E}">
        <p14:creationId xmlns:p14="http://schemas.microsoft.com/office/powerpoint/2010/main" val="401349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06463"/>
          </a:xfrm>
        </p:spPr>
        <p:txBody>
          <a:bodyPr/>
          <a:lstStyle/>
          <a:p>
            <a:r>
              <a:rPr lang="en-US" sz="2600" b="1" dirty="0" smtClean="0">
                <a:latin typeface="Arial" charset="0"/>
                <a:ea typeface="Arial" charset="0"/>
                <a:cs typeface="Arial" charset="0"/>
              </a:rPr>
              <a:t>Logic model describes relationships between graduate education and research and Texas state interests</a:t>
            </a:r>
            <a:endParaRPr lang="en-US" sz="2600" b="1" dirty="0">
              <a:latin typeface="Arial" charset="0"/>
              <a:ea typeface="Arial" charset="0"/>
              <a:cs typeface="Arial" charset="0"/>
            </a:endParaRPr>
          </a:p>
        </p:txBody>
      </p:sp>
      <p:sp>
        <p:nvSpPr>
          <p:cNvPr id="2" name="Slide Number Placeholder 1"/>
          <p:cNvSpPr>
            <a:spLocks noGrp="1"/>
          </p:cNvSpPr>
          <p:nvPr>
            <p:ph type="sldNum" sz="quarter" idx="4"/>
          </p:nvPr>
        </p:nvSpPr>
        <p:spPr>
          <a:xfrm>
            <a:off x="6997699" y="6492875"/>
            <a:ext cx="2133600" cy="365125"/>
          </a:xfrm>
        </p:spPr>
        <p:txBody>
          <a:bodyPr/>
          <a:lstStyle/>
          <a:p>
            <a:fld id="{83B2219B-A352-AE49-8A34-F169F5F50B5A}" type="slidenum">
              <a:rPr lang="en-US" smtClean="0"/>
              <a:pPr/>
              <a:t>16</a:t>
            </a:fld>
            <a:endParaRPr lang="en-US" dirty="0"/>
          </a:p>
        </p:txBody>
      </p:sp>
      <p:sp>
        <p:nvSpPr>
          <p:cNvPr id="4" name="TextBox 3"/>
          <p:cNvSpPr txBox="1"/>
          <p:nvPr/>
        </p:nvSpPr>
        <p:spPr>
          <a:xfrm>
            <a:off x="1192202" y="4313746"/>
            <a:ext cx="1458769" cy="641714"/>
          </a:xfrm>
          <a:prstGeom prst="rect">
            <a:avLst/>
          </a:prstGeom>
          <a:noFill/>
        </p:spPr>
        <p:txBody>
          <a:bodyPr wrap="square" tIns="91440" rtlCol="0">
            <a:spAutoFit/>
          </a:bodyPr>
          <a:lstStyle/>
          <a:p>
            <a:pPr algn="ctr">
              <a:lnSpc>
                <a:spcPct val="90000"/>
              </a:lnSpc>
            </a:pPr>
            <a:r>
              <a:rPr lang="en-US" dirty="0" smtClean="0"/>
              <a:t>HIGHER EDUCATION</a:t>
            </a:r>
            <a:endParaRPr lang="en-US" dirty="0"/>
          </a:p>
        </p:txBody>
      </p:sp>
      <p:grpSp>
        <p:nvGrpSpPr>
          <p:cNvPr id="10" name="Group 9"/>
          <p:cNvGrpSpPr/>
          <p:nvPr/>
        </p:nvGrpSpPr>
        <p:grpSpPr>
          <a:xfrm>
            <a:off x="1172821" y="2271753"/>
            <a:ext cx="1551004" cy="942474"/>
            <a:chOff x="1396735" y="1677737"/>
            <a:chExt cx="1551004" cy="942474"/>
          </a:xfrm>
        </p:grpSpPr>
        <p:pic>
          <p:nvPicPr>
            <p:cNvPr id="6" name="Picture 5" descr="noun_piggy-bank_138242.p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724527" y="1677737"/>
              <a:ext cx="942474" cy="942474"/>
            </a:xfrm>
            <a:prstGeom prst="rect">
              <a:avLst/>
            </a:prstGeom>
          </p:spPr>
        </p:pic>
        <p:sp>
          <p:nvSpPr>
            <p:cNvPr id="3" name="TextBox 2"/>
            <p:cNvSpPr txBox="1"/>
            <p:nvPr/>
          </p:nvSpPr>
          <p:spPr>
            <a:xfrm>
              <a:off x="1396735" y="1862860"/>
              <a:ext cx="1551004" cy="590931"/>
            </a:xfrm>
            <a:prstGeom prst="rect">
              <a:avLst/>
            </a:prstGeom>
            <a:noFill/>
          </p:spPr>
          <p:txBody>
            <a:bodyPr wrap="square" tIns="91440" rtlCol="0">
              <a:spAutoFit/>
            </a:bodyPr>
            <a:lstStyle/>
            <a:p>
              <a:pPr algn="ctr">
                <a:lnSpc>
                  <a:spcPct val="80000"/>
                </a:lnSpc>
              </a:pPr>
              <a:r>
                <a:rPr lang="en-US" dirty="0" smtClean="0">
                  <a:solidFill>
                    <a:srgbClr val="FFFFFF"/>
                  </a:solidFill>
                </a:rPr>
                <a:t>R&amp;D </a:t>
              </a:r>
              <a:br>
                <a:rPr lang="en-US" dirty="0" smtClean="0">
                  <a:solidFill>
                    <a:srgbClr val="FFFFFF"/>
                  </a:solidFill>
                </a:rPr>
              </a:br>
              <a:r>
                <a:rPr lang="en-US" dirty="0" smtClean="0">
                  <a:solidFill>
                    <a:srgbClr val="FFFFFF"/>
                  </a:solidFill>
                </a:rPr>
                <a:t>$</a:t>
              </a:r>
              <a:endParaRPr lang="en-US" dirty="0">
                <a:solidFill>
                  <a:srgbClr val="FFFFFF"/>
                </a:solidFill>
              </a:endParaRPr>
            </a:p>
          </p:txBody>
        </p:sp>
      </p:grpSp>
      <p:grpSp>
        <p:nvGrpSpPr>
          <p:cNvPr id="9" name="Group 8"/>
          <p:cNvGrpSpPr/>
          <p:nvPr/>
        </p:nvGrpSpPr>
        <p:grpSpPr>
          <a:xfrm>
            <a:off x="70586" y="2590041"/>
            <a:ext cx="1121616" cy="942474"/>
            <a:chOff x="533844" y="2228503"/>
            <a:chExt cx="1121616" cy="942474"/>
          </a:xfrm>
        </p:grpSpPr>
        <p:pic>
          <p:nvPicPr>
            <p:cNvPr id="7" name="Picture 6" descr="noun_piggy-bank_138242.p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40349" y="2228503"/>
              <a:ext cx="942474" cy="942474"/>
            </a:xfrm>
            <a:prstGeom prst="rect">
              <a:avLst/>
            </a:prstGeom>
          </p:spPr>
        </p:pic>
        <p:sp>
          <p:nvSpPr>
            <p:cNvPr id="8" name="TextBox 7"/>
            <p:cNvSpPr txBox="1"/>
            <p:nvPr/>
          </p:nvSpPr>
          <p:spPr>
            <a:xfrm>
              <a:off x="533844" y="2413626"/>
              <a:ext cx="1121616" cy="590931"/>
            </a:xfrm>
            <a:prstGeom prst="rect">
              <a:avLst/>
            </a:prstGeom>
            <a:noFill/>
          </p:spPr>
          <p:txBody>
            <a:bodyPr wrap="square" tIns="91440" rtlCol="0">
              <a:spAutoFit/>
            </a:bodyPr>
            <a:lstStyle/>
            <a:p>
              <a:pPr algn="ctr">
                <a:lnSpc>
                  <a:spcPct val="80000"/>
                </a:lnSpc>
              </a:pPr>
              <a:r>
                <a:rPr lang="en-US" dirty="0" smtClean="0">
                  <a:solidFill>
                    <a:srgbClr val="FFFFFF"/>
                  </a:solidFill>
                </a:rPr>
                <a:t>STATE </a:t>
              </a:r>
              <a:br>
                <a:rPr lang="en-US" dirty="0" smtClean="0">
                  <a:solidFill>
                    <a:srgbClr val="FFFFFF"/>
                  </a:solidFill>
                </a:rPr>
              </a:br>
              <a:r>
                <a:rPr lang="en-US" dirty="0" smtClean="0">
                  <a:solidFill>
                    <a:srgbClr val="FFFFFF"/>
                  </a:solidFill>
                </a:rPr>
                <a:t>$</a:t>
              </a:r>
              <a:endParaRPr lang="en-US" dirty="0">
                <a:solidFill>
                  <a:srgbClr val="FFFFFF"/>
                </a:solidFill>
              </a:endParaRPr>
            </a:p>
          </p:txBody>
        </p:sp>
      </p:grpSp>
      <p:pic>
        <p:nvPicPr>
          <p:cNvPr id="11" name="Picture 10" descr="noun_building_26108.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49392" y="3221256"/>
            <a:ext cx="1093386" cy="1093386"/>
          </a:xfrm>
          <a:prstGeom prst="rect">
            <a:avLst/>
          </a:prstGeom>
        </p:spPr>
      </p:pic>
      <p:cxnSp>
        <p:nvCxnSpPr>
          <p:cNvPr id="12" name="Straight Arrow Connector 11"/>
          <p:cNvCxnSpPr>
            <a:stCxn id="3" idx="2"/>
          </p:cNvCxnSpPr>
          <p:nvPr/>
        </p:nvCxnSpPr>
        <p:spPr>
          <a:xfrm flipH="1">
            <a:off x="1945120" y="3047806"/>
            <a:ext cx="0" cy="312769"/>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933583" y="3880193"/>
            <a:ext cx="481705" cy="433553"/>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544907" y="4172488"/>
            <a:ext cx="1385427" cy="1042414"/>
            <a:chOff x="6197276" y="4491337"/>
            <a:chExt cx="1679198" cy="1263451"/>
          </a:xfrm>
        </p:grpSpPr>
        <p:pic>
          <p:nvPicPr>
            <p:cNvPr id="17" name="Picture 16" descr="noun_student_340319.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flipV="1">
              <a:off x="6612698" y="4491337"/>
              <a:ext cx="854839" cy="854839"/>
            </a:xfrm>
            <a:prstGeom prst="rect">
              <a:avLst/>
            </a:prstGeom>
            <a:noFill/>
            <a:ln>
              <a:noFill/>
            </a:ln>
          </p:spPr>
        </p:pic>
        <p:sp>
          <p:nvSpPr>
            <p:cNvPr id="18" name="TextBox 17"/>
            <p:cNvSpPr txBox="1"/>
            <p:nvPr/>
          </p:nvSpPr>
          <p:spPr>
            <a:xfrm>
              <a:off x="6197276" y="5340715"/>
              <a:ext cx="1679198" cy="414073"/>
            </a:xfrm>
            <a:prstGeom prst="rect">
              <a:avLst/>
            </a:prstGeom>
            <a:noFill/>
          </p:spPr>
          <p:txBody>
            <a:bodyPr wrap="square" rtlCol="0">
              <a:spAutoFit/>
            </a:bodyPr>
            <a:lstStyle/>
            <a:p>
              <a:pPr algn="ctr">
                <a:lnSpc>
                  <a:spcPct val="90000"/>
                </a:lnSpc>
              </a:pPr>
              <a:r>
                <a:rPr lang="en-US" dirty="0" smtClean="0"/>
                <a:t>GRADUATES</a:t>
              </a:r>
            </a:p>
          </p:txBody>
        </p:sp>
      </p:grpSp>
      <p:grpSp>
        <p:nvGrpSpPr>
          <p:cNvPr id="24" name="Group 23"/>
          <p:cNvGrpSpPr/>
          <p:nvPr/>
        </p:nvGrpSpPr>
        <p:grpSpPr>
          <a:xfrm>
            <a:off x="2615762" y="2765325"/>
            <a:ext cx="1339974" cy="897495"/>
            <a:chOff x="2809598" y="1917317"/>
            <a:chExt cx="1339974" cy="897495"/>
          </a:xfrm>
        </p:grpSpPr>
        <p:grpSp>
          <p:nvGrpSpPr>
            <p:cNvPr id="22" name="Group 21"/>
            <p:cNvGrpSpPr/>
            <p:nvPr/>
          </p:nvGrpSpPr>
          <p:grpSpPr>
            <a:xfrm>
              <a:off x="2948991" y="1917317"/>
              <a:ext cx="1061188" cy="551246"/>
              <a:chOff x="2849995" y="1813511"/>
              <a:chExt cx="1261021" cy="655052"/>
            </a:xfrm>
          </p:grpSpPr>
          <p:pic>
            <p:nvPicPr>
              <p:cNvPr id="19" name="Picture 18" descr="noun_book_1722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5032" y="1813511"/>
                <a:ext cx="470948" cy="470948"/>
              </a:xfrm>
              <a:prstGeom prst="rect">
                <a:avLst/>
              </a:prstGeom>
              <a:noFill/>
              <a:ln>
                <a:noFill/>
              </a:ln>
            </p:spPr>
          </p:pic>
          <p:pic>
            <p:nvPicPr>
              <p:cNvPr id="20" name="Picture 19" descr="noun_book_1722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40068" y="1997615"/>
                <a:ext cx="470948" cy="470948"/>
              </a:xfrm>
              <a:prstGeom prst="rect">
                <a:avLst/>
              </a:prstGeom>
              <a:noFill/>
              <a:ln>
                <a:noFill/>
              </a:ln>
            </p:spPr>
          </p:pic>
          <p:pic>
            <p:nvPicPr>
              <p:cNvPr id="21" name="Picture 20" descr="noun_book_1722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9995" y="1997615"/>
                <a:ext cx="470948" cy="470948"/>
              </a:xfrm>
              <a:prstGeom prst="rect">
                <a:avLst/>
              </a:prstGeom>
              <a:noFill/>
              <a:ln>
                <a:noFill/>
              </a:ln>
            </p:spPr>
          </p:pic>
        </p:grpSp>
        <p:sp>
          <p:nvSpPr>
            <p:cNvPr id="23" name="TextBox 22"/>
            <p:cNvSpPr txBox="1"/>
            <p:nvPr/>
          </p:nvSpPr>
          <p:spPr>
            <a:xfrm>
              <a:off x="2809598" y="2468563"/>
              <a:ext cx="1339974" cy="346249"/>
            </a:xfrm>
            <a:prstGeom prst="rect">
              <a:avLst/>
            </a:prstGeom>
            <a:noFill/>
          </p:spPr>
          <p:txBody>
            <a:bodyPr wrap="square" rtlCol="0">
              <a:spAutoFit/>
            </a:bodyPr>
            <a:lstStyle/>
            <a:p>
              <a:pPr algn="ctr">
                <a:lnSpc>
                  <a:spcPct val="90000"/>
                </a:lnSpc>
              </a:pPr>
              <a:r>
                <a:rPr lang="en-US" dirty="0" smtClean="0"/>
                <a:t>RESEARCH</a:t>
              </a:r>
            </a:p>
          </p:txBody>
        </p:sp>
      </p:grpSp>
      <p:cxnSp>
        <p:nvCxnSpPr>
          <p:cNvPr id="25" name="Straight Arrow Connector 24"/>
          <p:cNvCxnSpPr/>
          <p:nvPr/>
        </p:nvCxnSpPr>
        <p:spPr>
          <a:xfrm flipV="1">
            <a:off x="2455901" y="3523116"/>
            <a:ext cx="216860" cy="358777"/>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460019" y="3879449"/>
            <a:ext cx="216860" cy="358777"/>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ight Brace 28"/>
          <p:cNvSpPr/>
          <p:nvPr/>
        </p:nvSpPr>
        <p:spPr>
          <a:xfrm>
            <a:off x="3839332" y="1884079"/>
            <a:ext cx="358362" cy="3970411"/>
          </a:xfrm>
          <a:prstGeom prst="rightBrace">
            <a:avLst>
              <a:gd name="adj1" fmla="val 96786"/>
              <a:gd name="adj2" fmla="val 50000"/>
            </a:avLst>
          </a:prstGeom>
          <a:ln w="28575" cmpd="sng">
            <a:solidFill>
              <a:srgbClr val="7F7F7F"/>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4332954" y="2748743"/>
            <a:ext cx="2418096" cy="2262158"/>
          </a:xfrm>
          <a:prstGeom prst="rect">
            <a:avLst/>
          </a:prstGeom>
          <a:solidFill>
            <a:schemeClr val="bg1">
              <a:lumMod val="85000"/>
            </a:schemeClr>
          </a:solidFill>
        </p:spPr>
        <p:txBody>
          <a:bodyPr wrap="square" tIns="91440" bIns="91440" rtlCol="0">
            <a:spAutoFit/>
          </a:bodyPr>
          <a:lstStyle/>
          <a:p>
            <a:pPr marL="173038" indent="-173038">
              <a:lnSpc>
                <a:spcPct val="90000"/>
              </a:lnSpc>
              <a:spcAft>
                <a:spcPts val="1800"/>
              </a:spcAft>
              <a:buFont typeface="Arial"/>
              <a:buChar char="•"/>
            </a:pPr>
            <a:r>
              <a:rPr lang="en-US" sz="2000" dirty="0" smtClean="0"/>
              <a:t>Workforce </a:t>
            </a:r>
          </a:p>
          <a:p>
            <a:pPr marL="173038" indent="-173038">
              <a:lnSpc>
                <a:spcPct val="90000"/>
              </a:lnSpc>
              <a:spcAft>
                <a:spcPts val="1800"/>
              </a:spcAft>
              <a:buFont typeface="Arial"/>
              <a:buChar char="•"/>
            </a:pPr>
            <a:r>
              <a:rPr lang="en-US" sz="2000" dirty="0" smtClean="0"/>
              <a:t>Innovation</a:t>
            </a:r>
          </a:p>
          <a:p>
            <a:pPr marL="173038" indent="-173038">
              <a:lnSpc>
                <a:spcPct val="90000"/>
              </a:lnSpc>
              <a:spcAft>
                <a:spcPts val="1800"/>
              </a:spcAft>
              <a:buFont typeface="Arial"/>
              <a:buChar char="•"/>
            </a:pPr>
            <a:r>
              <a:rPr lang="en-US" sz="2000" dirty="0" smtClean="0"/>
              <a:t>Business growth</a:t>
            </a:r>
          </a:p>
          <a:p>
            <a:pPr marL="173038" indent="-173038">
              <a:lnSpc>
                <a:spcPct val="90000"/>
              </a:lnSpc>
              <a:spcAft>
                <a:spcPts val="1800"/>
              </a:spcAft>
              <a:buFont typeface="Arial"/>
              <a:buChar char="•"/>
            </a:pPr>
            <a:r>
              <a:rPr lang="en-US" sz="2000" dirty="0" smtClean="0"/>
              <a:t>Institutional prestige</a:t>
            </a:r>
          </a:p>
        </p:txBody>
      </p:sp>
      <p:sp>
        <p:nvSpPr>
          <p:cNvPr id="31" name="Right Brace 30"/>
          <p:cNvSpPr/>
          <p:nvPr/>
        </p:nvSpPr>
        <p:spPr>
          <a:xfrm>
            <a:off x="6758984" y="1884079"/>
            <a:ext cx="358362" cy="3970411"/>
          </a:xfrm>
          <a:prstGeom prst="rightBrace">
            <a:avLst>
              <a:gd name="adj1" fmla="val 96786"/>
              <a:gd name="adj2" fmla="val 50000"/>
            </a:avLst>
          </a:prstGeom>
          <a:ln w="28575" cmpd="sng">
            <a:solidFill>
              <a:srgbClr val="7F7F7F"/>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2" name="Picture 31" descr="noun_texas_2286.png"/>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379372" y="3180812"/>
            <a:ext cx="1376945" cy="1376945"/>
          </a:xfrm>
          <a:prstGeom prst="rect">
            <a:avLst/>
          </a:prstGeom>
        </p:spPr>
      </p:pic>
      <p:sp>
        <p:nvSpPr>
          <p:cNvPr id="33" name="TextBox 32"/>
          <p:cNvSpPr txBox="1"/>
          <p:nvPr/>
        </p:nvSpPr>
        <p:spPr>
          <a:xfrm>
            <a:off x="7051842" y="4540797"/>
            <a:ext cx="2025315" cy="595548"/>
          </a:xfrm>
          <a:prstGeom prst="rect">
            <a:avLst/>
          </a:prstGeom>
          <a:noFill/>
        </p:spPr>
        <p:txBody>
          <a:bodyPr wrap="square" rtlCol="0">
            <a:spAutoFit/>
          </a:bodyPr>
          <a:lstStyle/>
          <a:p>
            <a:pPr algn="ctr">
              <a:lnSpc>
                <a:spcPct val="90000"/>
              </a:lnSpc>
            </a:pPr>
            <a:r>
              <a:rPr lang="en-US" dirty="0" smtClean="0"/>
              <a:t>STATE COMPETITIVENESS</a:t>
            </a:r>
          </a:p>
        </p:txBody>
      </p:sp>
      <p:sp>
        <p:nvSpPr>
          <p:cNvPr id="13" name="Rectangle 12"/>
          <p:cNvSpPr/>
          <p:nvPr/>
        </p:nvSpPr>
        <p:spPr>
          <a:xfrm>
            <a:off x="853246" y="1408521"/>
            <a:ext cx="907621" cy="341632"/>
          </a:xfrm>
          <a:prstGeom prst="rect">
            <a:avLst/>
          </a:prstGeom>
          <a:solidFill>
            <a:schemeClr val="accent1">
              <a:lumMod val="20000"/>
              <a:lumOff val="80000"/>
            </a:schemeClr>
          </a:solidFill>
        </p:spPr>
        <p:txBody>
          <a:bodyPr wrap="none">
            <a:spAutoFit/>
          </a:bodyPr>
          <a:lstStyle/>
          <a:p>
            <a:pPr algn="ctr">
              <a:lnSpc>
                <a:spcPct val="90000"/>
              </a:lnSpc>
            </a:pPr>
            <a:r>
              <a:rPr lang="en-US" dirty="0" smtClean="0"/>
              <a:t>INPUTS</a:t>
            </a:r>
            <a:endParaRPr lang="en-US" dirty="0"/>
          </a:p>
        </p:txBody>
      </p:sp>
      <p:sp>
        <p:nvSpPr>
          <p:cNvPr id="34" name="Rectangle 33"/>
          <p:cNvSpPr/>
          <p:nvPr/>
        </p:nvSpPr>
        <p:spPr>
          <a:xfrm>
            <a:off x="4864066" y="1408521"/>
            <a:ext cx="1300357" cy="341632"/>
          </a:xfrm>
          <a:prstGeom prst="rect">
            <a:avLst/>
          </a:prstGeom>
          <a:solidFill>
            <a:schemeClr val="accent1">
              <a:lumMod val="20000"/>
              <a:lumOff val="80000"/>
            </a:schemeClr>
          </a:solidFill>
        </p:spPr>
        <p:txBody>
          <a:bodyPr wrap="none">
            <a:spAutoFit/>
          </a:bodyPr>
          <a:lstStyle/>
          <a:p>
            <a:pPr algn="ctr">
              <a:lnSpc>
                <a:spcPct val="90000"/>
              </a:lnSpc>
            </a:pPr>
            <a:r>
              <a:rPr lang="en-US" dirty="0" smtClean="0"/>
              <a:t>OUTCOMES</a:t>
            </a:r>
            <a:endParaRPr lang="en-US" dirty="0"/>
          </a:p>
        </p:txBody>
      </p:sp>
      <p:sp>
        <p:nvSpPr>
          <p:cNvPr id="35" name="Rectangle 34"/>
          <p:cNvSpPr/>
          <p:nvPr/>
        </p:nvSpPr>
        <p:spPr>
          <a:xfrm>
            <a:off x="2739916" y="1408521"/>
            <a:ext cx="1095172" cy="341632"/>
          </a:xfrm>
          <a:prstGeom prst="rect">
            <a:avLst/>
          </a:prstGeom>
          <a:solidFill>
            <a:schemeClr val="accent1">
              <a:lumMod val="20000"/>
              <a:lumOff val="80000"/>
            </a:schemeClr>
          </a:solidFill>
        </p:spPr>
        <p:txBody>
          <a:bodyPr wrap="none">
            <a:spAutoFit/>
          </a:bodyPr>
          <a:lstStyle/>
          <a:p>
            <a:pPr algn="ctr">
              <a:lnSpc>
                <a:spcPct val="90000"/>
              </a:lnSpc>
            </a:pPr>
            <a:r>
              <a:rPr lang="en-US" dirty="0" smtClean="0"/>
              <a:t>OUTPUTS</a:t>
            </a:r>
            <a:endParaRPr lang="en-US" dirty="0"/>
          </a:p>
        </p:txBody>
      </p:sp>
      <p:sp>
        <p:nvSpPr>
          <p:cNvPr id="36" name="Rectangle 35"/>
          <p:cNvSpPr/>
          <p:nvPr/>
        </p:nvSpPr>
        <p:spPr>
          <a:xfrm>
            <a:off x="7507101" y="1408521"/>
            <a:ext cx="1044901" cy="341632"/>
          </a:xfrm>
          <a:prstGeom prst="rect">
            <a:avLst/>
          </a:prstGeom>
          <a:solidFill>
            <a:schemeClr val="accent1">
              <a:lumMod val="20000"/>
              <a:lumOff val="80000"/>
            </a:schemeClr>
          </a:solidFill>
        </p:spPr>
        <p:txBody>
          <a:bodyPr wrap="none">
            <a:spAutoFit/>
          </a:bodyPr>
          <a:lstStyle/>
          <a:p>
            <a:pPr algn="ctr">
              <a:lnSpc>
                <a:spcPct val="90000"/>
              </a:lnSpc>
            </a:pPr>
            <a:r>
              <a:rPr lang="en-US" dirty="0" smtClean="0"/>
              <a:t>IMPACTS</a:t>
            </a:r>
            <a:endParaRPr lang="en-US" dirty="0"/>
          </a:p>
        </p:txBody>
      </p:sp>
      <p:grpSp>
        <p:nvGrpSpPr>
          <p:cNvPr id="38" name="Group 37"/>
          <p:cNvGrpSpPr/>
          <p:nvPr/>
        </p:nvGrpSpPr>
        <p:grpSpPr>
          <a:xfrm>
            <a:off x="45930" y="4108584"/>
            <a:ext cx="1121616" cy="942474"/>
            <a:chOff x="533844" y="2558716"/>
            <a:chExt cx="1121616" cy="942474"/>
          </a:xfrm>
        </p:grpSpPr>
        <p:pic>
          <p:nvPicPr>
            <p:cNvPr id="39" name="Picture 38" descr="noun_piggy-bank_138242.p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40349" y="2558716"/>
              <a:ext cx="942474" cy="942474"/>
            </a:xfrm>
            <a:prstGeom prst="rect">
              <a:avLst/>
            </a:prstGeom>
          </p:spPr>
        </p:pic>
        <p:sp>
          <p:nvSpPr>
            <p:cNvPr id="40" name="TextBox 39"/>
            <p:cNvSpPr txBox="1"/>
            <p:nvPr/>
          </p:nvSpPr>
          <p:spPr>
            <a:xfrm>
              <a:off x="533844" y="2667636"/>
              <a:ext cx="1121616" cy="729430"/>
            </a:xfrm>
            <a:prstGeom prst="rect">
              <a:avLst/>
            </a:prstGeom>
            <a:noFill/>
          </p:spPr>
          <p:txBody>
            <a:bodyPr wrap="square" tIns="91440" rtlCol="0">
              <a:spAutoFit/>
            </a:bodyPr>
            <a:lstStyle/>
            <a:p>
              <a:pPr algn="ctr">
                <a:lnSpc>
                  <a:spcPct val="80000"/>
                </a:lnSpc>
              </a:pPr>
              <a:r>
                <a:rPr lang="en-US" sz="1600" dirty="0" smtClean="0">
                  <a:solidFill>
                    <a:srgbClr val="FFFFFF"/>
                  </a:solidFill>
                </a:rPr>
                <a:t>STU-</a:t>
              </a:r>
            </a:p>
            <a:p>
              <a:pPr algn="ctr">
                <a:lnSpc>
                  <a:spcPct val="80000"/>
                </a:lnSpc>
              </a:pPr>
              <a:r>
                <a:rPr lang="en-US" sz="1600" dirty="0" smtClean="0">
                  <a:solidFill>
                    <a:srgbClr val="FFFFFF"/>
                  </a:solidFill>
                </a:rPr>
                <a:t>DENT</a:t>
              </a:r>
              <a:br>
                <a:rPr lang="en-US" sz="1600" dirty="0" smtClean="0">
                  <a:solidFill>
                    <a:srgbClr val="FFFFFF"/>
                  </a:solidFill>
                </a:rPr>
              </a:br>
              <a:r>
                <a:rPr lang="en-US" sz="1600" dirty="0" smtClean="0">
                  <a:solidFill>
                    <a:srgbClr val="FFFFFF"/>
                  </a:solidFill>
                </a:rPr>
                <a:t>$</a:t>
              </a:r>
              <a:endParaRPr lang="en-US" sz="1600" dirty="0">
                <a:solidFill>
                  <a:srgbClr val="FFFFFF"/>
                </a:solidFill>
              </a:endParaRPr>
            </a:p>
          </p:txBody>
        </p:sp>
      </p:grpSp>
      <p:cxnSp>
        <p:nvCxnSpPr>
          <p:cNvPr id="43" name="Straight Arrow Connector 42"/>
          <p:cNvCxnSpPr/>
          <p:nvPr/>
        </p:nvCxnSpPr>
        <p:spPr>
          <a:xfrm>
            <a:off x="933577" y="3380634"/>
            <a:ext cx="481705" cy="433553"/>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14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6463"/>
          </a:xfrm>
        </p:spPr>
        <p:txBody>
          <a:bodyPr/>
          <a:lstStyle/>
          <a:p>
            <a:r>
              <a:rPr lang="en-US" dirty="0" smtClean="0"/>
              <a:t>Texas has increased graduate degrees by 41%, but still produces fewer than CA and NY</a:t>
            </a:r>
            <a:endParaRPr lang="en-US" dirty="0"/>
          </a:p>
        </p:txBody>
      </p:sp>
      <p:sp>
        <p:nvSpPr>
          <p:cNvPr id="4" name="Slide Number Placeholder 3"/>
          <p:cNvSpPr>
            <a:spLocks noGrp="1"/>
          </p:cNvSpPr>
          <p:nvPr>
            <p:ph type="sldNum" sz="quarter" idx="4"/>
          </p:nvPr>
        </p:nvSpPr>
        <p:spPr/>
        <p:txBody>
          <a:bodyPr/>
          <a:lstStyle/>
          <a:p>
            <a:fld id="{83B2219B-A352-AE49-8A34-F169F5F50B5A}" type="slidenum">
              <a:rPr lang="en-US" smtClean="0"/>
              <a:pPr/>
              <a:t>17</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715306683"/>
              </p:ext>
            </p:extLst>
          </p:nvPr>
        </p:nvGraphicFramePr>
        <p:xfrm>
          <a:off x="224365" y="1128671"/>
          <a:ext cx="8682567" cy="521123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1631949" y="982126"/>
            <a:ext cx="5867401" cy="626533"/>
          </a:xfrm>
          <a:prstGeom prst="rect">
            <a:avLst/>
          </a:prstGeom>
        </p:spPr>
        <p:txBody>
          <a:bodyPr vert="horz" lIns="365760" tIns="182880" rIns="365760" bIns="182880" rtlCol="0">
            <a:noAutofit/>
          </a:bodyPr>
          <a:lstStyle>
            <a:lvl1pPr marL="284163" indent="-284163"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1pPr>
            <a:lvl2pPr marL="741363" indent="-284163"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t>Graduate/professional degrees</a:t>
            </a:r>
            <a:endParaRPr lang="en-US" sz="2000" b="1" dirty="0"/>
          </a:p>
        </p:txBody>
      </p:sp>
      <p:sp>
        <p:nvSpPr>
          <p:cNvPr id="7" name="Rectangle 6"/>
          <p:cNvSpPr/>
          <p:nvPr/>
        </p:nvSpPr>
        <p:spPr>
          <a:xfrm>
            <a:off x="1" y="6532118"/>
            <a:ext cx="3071445" cy="307777"/>
          </a:xfrm>
          <a:prstGeom prst="rect">
            <a:avLst/>
          </a:prstGeom>
          <a:solidFill>
            <a:schemeClr val="bg1"/>
          </a:solidFill>
        </p:spPr>
        <p:txBody>
          <a:bodyPr wrap="square">
            <a:spAutoFit/>
          </a:bodyPr>
          <a:lstStyle/>
          <a:p>
            <a:r>
              <a:rPr lang="en-US" sz="1400" dirty="0" smtClean="0"/>
              <a:t>Source: IPEDS (not scaled)</a:t>
            </a:r>
            <a:endParaRPr lang="en-US" sz="1400" dirty="0"/>
          </a:p>
        </p:txBody>
      </p:sp>
    </p:spTree>
    <p:extLst>
      <p:ext uri="{BB962C8B-B14F-4D97-AF65-F5344CB8AC3E}">
        <p14:creationId xmlns:p14="http://schemas.microsoft.com/office/powerpoint/2010/main" val="328820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6463"/>
          </a:xfrm>
        </p:spPr>
        <p:txBody>
          <a:bodyPr/>
          <a:lstStyle/>
          <a:p>
            <a:r>
              <a:rPr lang="en-US" dirty="0" smtClean="0"/>
              <a:t>Overall federal R&amp;D funding has been flat (except for stimulus); Texas’s share is declining</a:t>
            </a:r>
            <a:endParaRPr lang="en-US" dirty="0"/>
          </a:p>
        </p:txBody>
      </p:sp>
      <p:sp>
        <p:nvSpPr>
          <p:cNvPr id="4" name="Slide Number Placeholder 3"/>
          <p:cNvSpPr>
            <a:spLocks noGrp="1"/>
          </p:cNvSpPr>
          <p:nvPr>
            <p:ph type="sldNum" sz="quarter" idx="4"/>
          </p:nvPr>
        </p:nvSpPr>
        <p:spPr/>
        <p:txBody>
          <a:bodyPr/>
          <a:lstStyle/>
          <a:p>
            <a:fld id="{83B2219B-A352-AE49-8A34-F169F5F50B5A}" type="slidenum">
              <a:rPr lang="en-US" smtClean="0"/>
              <a:pPr/>
              <a:t>18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49293868"/>
              </p:ext>
            </p:extLst>
          </p:nvPr>
        </p:nvGraphicFramePr>
        <p:xfrm>
          <a:off x="43656" y="1083734"/>
          <a:ext cx="8794222" cy="48429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82133" y="6105947"/>
            <a:ext cx="7086599" cy="369332"/>
          </a:xfrm>
          <a:prstGeom prst="rect">
            <a:avLst/>
          </a:prstGeom>
          <a:solidFill>
            <a:schemeClr val="accent1">
              <a:lumMod val="20000"/>
              <a:lumOff val="80000"/>
            </a:schemeClr>
          </a:solidFill>
        </p:spPr>
        <p:txBody>
          <a:bodyPr wrap="square">
            <a:spAutoFit/>
          </a:bodyPr>
          <a:lstStyle/>
          <a:p>
            <a:pPr algn="ctr"/>
            <a:r>
              <a:rPr lang="en-US" dirty="0" smtClean="0"/>
              <a:t>In 2013, TX received </a:t>
            </a:r>
            <a:r>
              <a:rPr lang="en-US" dirty="0"/>
              <a:t>34% of CA’s level</a:t>
            </a:r>
            <a:r>
              <a:rPr lang="en-US" dirty="0" smtClean="0"/>
              <a:t>, or </a:t>
            </a:r>
            <a:r>
              <a:rPr lang="en-US" dirty="0"/>
              <a:t>49% </a:t>
            </a:r>
            <a:r>
              <a:rPr lang="en-US" dirty="0" smtClean="0"/>
              <a:t>adjusted </a:t>
            </a:r>
            <a:r>
              <a:rPr lang="en-US" dirty="0"/>
              <a:t>for population </a:t>
            </a:r>
          </a:p>
        </p:txBody>
      </p:sp>
      <p:sp>
        <p:nvSpPr>
          <p:cNvPr id="7" name="Rectangle 6"/>
          <p:cNvSpPr/>
          <p:nvPr/>
        </p:nvSpPr>
        <p:spPr>
          <a:xfrm>
            <a:off x="1" y="6532118"/>
            <a:ext cx="3071445" cy="307777"/>
          </a:xfrm>
          <a:prstGeom prst="rect">
            <a:avLst/>
          </a:prstGeom>
          <a:solidFill>
            <a:schemeClr val="bg1"/>
          </a:solidFill>
        </p:spPr>
        <p:txBody>
          <a:bodyPr wrap="square">
            <a:spAutoFit/>
          </a:bodyPr>
          <a:lstStyle/>
          <a:p>
            <a:r>
              <a:rPr lang="en-US" sz="1400" dirty="0" smtClean="0"/>
              <a:t>Source: NSF (not scaled)</a:t>
            </a:r>
            <a:endParaRPr lang="en-US" sz="1400" dirty="0"/>
          </a:p>
        </p:txBody>
      </p:sp>
    </p:spTree>
    <p:extLst>
      <p:ext uri="{BB962C8B-B14F-4D97-AF65-F5344CB8AC3E}">
        <p14:creationId xmlns:p14="http://schemas.microsoft.com/office/powerpoint/2010/main" val="2734872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6463"/>
          </a:xfrm>
        </p:spPr>
        <p:txBody>
          <a:bodyPr/>
          <a:lstStyle/>
          <a:p>
            <a:r>
              <a:rPr lang="en-US" dirty="0" smtClean="0"/>
              <a:t>Despite not growing federal R&amp;D funding, Texas has significantly increased its recognized research universities</a:t>
            </a:r>
            <a:endParaRPr lang="en-US" dirty="0"/>
          </a:p>
        </p:txBody>
      </p:sp>
      <p:sp>
        <p:nvSpPr>
          <p:cNvPr id="3" name="Content Placeholder 2"/>
          <p:cNvSpPr>
            <a:spLocks noGrp="1"/>
          </p:cNvSpPr>
          <p:nvPr>
            <p:ph idx="1"/>
          </p:nvPr>
        </p:nvSpPr>
        <p:spPr>
          <a:xfrm>
            <a:off x="1193800" y="1015994"/>
            <a:ext cx="5808133" cy="626533"/>
          </a:xfrm>
        </p:spPr>
        <p:txBody>
          <a:bodyPr/>
          <a:lstStyle/>
          <a:p>
            <a:pPr marL="0" indent="0" algn="ctr">
              <a:buNone/>
            </a:pPr>
            <a:r>
              <a:rPr lang="en-US" sz="2000" b="1" dirty="0" smtClean="0"/>
              <a:t>Carnegie Research (1, 2, 3) Universities</a:t>
            </a:r>
            <a:endParaRPr lang="en-US" sz="2000" b="1" dirty="0"/>
          </a:p>
        </p:txBody>
      </p:sp>
      <p:sp>
        <p:nvSpPr>
          <p:cNvPr id="4" name="Slide Number Placeholder 3"/>
          <p:cNvSpPr>
            <a:spLocks noGrp="1"/>
          </p:cNvSpPr>
          <p:nvPr>
            <p:ph type="sldNum" sz="quarter" idx="4"/>
          </p:nvPr>
        </p:nvSpPr>
        <p:spPr/>
        <p:txBody>
          <a:bodyPr/>
          <a:lstStyle/>
          <a:p>
            <a:fld id="{83B2219B-A352-AE49-8A34-F169F5F50B5A}" type="slidenum">
              <a:rPr lang="en-US" smtClean="0"/>
              <a:pPr/>
              <a:t>19</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101882219"/>
              </p:ext>
            </p:extLst>
          </p:nvPr>
        </p:nvGraphicFramePr>
        <p:xfrm>
          <a:off x="140347" y="1007533"/>
          <a:ext cx="8500534" cy="5264224"/>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nvSpPr>
        <p:spPr>
          <a:xfrm>
            <a:off x="7052732" y="3695700"/>
            <a:ext cx="1566335" cy="867833"/>
          </a:xfrm>
          <a:prstGeom prst="rect">
            <a:avLst/>
          </a:prstGeom>
          <a:solidFill>
            <a:schemeClr val="accent1">
              <a:lumMod val="20000"/>
              <a:lumOff val="80000"/>
            </a:schemeClr>
          </a:solidFill>
        </p:spPr>
        <p:txBody>
          <a:bodyPr vert="horz" lIns="91440" tIns="91440" rIns="91440" bIns="9144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buNone/>
            </a:pPr>
            <a:r>
              <a:rPr lang="en-US" sz="1600" dirty="0" smtClean="0"/>
              <a:t>Total number in USA increased 20%</a:t>
            </a:r>
            <a:endParaRPr lang="en-US" sz="1600" dirty="0"/>
          </a:p>
        </p:txBody>
      </p:sp>
      <p:sp>
        <p:nvSpPr>
          <p:cNvPr id="7" name="Rectangle 6"/>
          <p:cNvSpPr/>
          <p:nvPr/>
        </p:nvSpPr>
        <p:spPr>
          <a:xfrm>
            <a:off x="1" y="6532118"/>
            <a:ext cx="3071445" cy="307777"/>
          </a:xfrm>
          <a:prstGeom prst="rect">
            <a:avLst/>
          </a:prstGeom>
          <a:solidFill>
            <a:schemeClr val="bg1"/>
          </a:solidFill>
        </p:spPr>
        <p:txBody>
          <a:bodyPr wrap="square">
            <a:spAutoFit/>
          </a:bodyPr>
          <a:lstStyle/>
          <a:p>
            <a:r>
              <a:rPr lang="en-US" sz="1400" dirty="0" smtClean="0"/>
              <a:t>Source: Carnegie (not scaled)</a:t>
            </a:r>
            <a:endParaRPr lang="en-US" sz="1400" dirty="0"/>
          </a:p>
        </p:txBody>
      </p:sp>
    </p:spTree>
    <p:extLst>
      <p:ext uri="{BB962C8B-B14F-4D97-AF65-F5344CB8AC3E}">
        <p14:creationId xmlns:p14="http://schemas.microsoft.com/office/powerpoint/2010/main" val="347335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report on two key areas</a:t>
            </a:r>
            <a:endParaRPr lang="en-US" b="1" dirty="0"/>
          </a:p>
        </p:txBody>
      </p:sp>
      <p:sp>
        <p:nvSpPr>
          <p:cNvPr id="3" name="Content Placeholder 2"/>
          <p:cNvSpPr>
            <a:spLocks noGrp="1"/>
          </p:cNvSpPr>
          <p:nvPr>
            <p:ph idx="1"/>
          </p:nvPr>
        </p:nvSpPr>
        <p:spPr/>
        <p:txBody>
          <a:bodyPr/>
          <a:lstStyle/>
          <a:p>
            <a:r>
              <a:rPr lang="en-US" dirty="0" smtClean="0"/>
              <a:t>Activity of the GEAC during FY 2016</a:t>
            </a:r>
          </a:p>
          <a:p>
            <a:r>
              <a:rPr lang="en-US" dirty="0" smtClean="0"/>
              <a:t>Information on the activity of the RAND group</a:t>
            </a:r>
          </a:p>
          <a:p>
            <a:pPr lvl="1"/>
            <a:r>
              <a:rPr lang="en-US" dirty="0" smtClean="0"/>
              <a:t>Commissioned to assess the need to expand graduate programs in Texas higher education institutions</a:t>
            </a:r>
            <a:endParaRPr lang="en-US" dirty="0"/>
          </a:p>
        </p:txBody>
      </p:sp>
    </p:spTree>
    <p:extLst>
      <p:ext uri="{BB962C8B-B14F-4D97-AF65-F5344CB8AC3E}">
        <p14:creationId xmlns:p14="http://schemas.microsoft.com/office/powerpoint/2010/main" val="218106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2491218176"/>
              </p:ext>
            </p:extLst>
          </p:nvPr>
        </p:nvGraphicFramePr>
        <p:xfrm>
          <a:off x="325609" y="1029039"/>
          <a:ext cx="8695872" cy="54131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Texas graduate production is increasing </a:t>
            </a:r>
            <a:br>
              <a:rPr lang="en-US" dirty="0" smtClean="0"/>
            </a:br>
            <a:r>
              <a:rPr lang="en-US" dirty="0" smtClean="0"/>
              <a:t>most in business and health</a:t>
            </a:r>
            <a:endParaRPr lang="en-US" dirty="0"/>
          </a:p>
        </p:txBody>
      </p:sp>
      <p:sp>
        <p:nvSpPr>
          <p:cNvPr id="3" name="Content Placeholder 2"/>
          <p:cNvSpPr>
            <a:spLocks noGrp="1"/>
          </p:cNvSpPr>
          <p:nvPr>
            <p:ph idx="1"/>
          </p:nvPr>
        </p:nvSpPr>
        <p:spPr>
          <a:xfrm>
            <a:off x="4754781" y="4544606"/>
            <a:ext cx="2922494" cy="1048871"/>
          </a:xfrm>
          <a:solidFill>
            <a:schemeClr val="accent1">
              <a:lumMod val="20000"/>
              <a:lumOff val="80000"/>
            </a:schemeClr>
          </a:solidFill>
        </p:spPr>
        <p:txBody>
          <a:bodyPr lIns="45720" tIns="45720" rIns="45720" bIns="45720"/>
          <a:lstStyle/>
          <a:p>
            <a:pPr marL="0" indent="0">
              <a:buNone/>
            </a:pPr>
            <a:r>
              <a:rPr lang="en-US" sz="2000" dirty="0" smtClean="0"/>
              <a:t>FL, CA, NY are </a:t>
            </a:r>
            <a:r>
              <a:rPr lang="en-US" sz="2000" dirty="0"/>
              <a:t>growing in engineering much faster than </a:t>
            </a:r>
            <a:r>
              <a:rPr lang="en-US" sz="2000" dirty="0" smtClean="0"/>
              <a:t>Texas</a:t>
            </a:r>
            <a:endParaRPr lang="en-US" sz="2000" dirty="0"/>
          </a:p>
        </p:txBody>
      </p:sp>
      <p:sp>
        <p:nvSpPr>
          <p:cNvPr id="4" name="Slide Number Placeholder 3"/>
          <p:cNvSpPr>
            <a:spLocks noGrp="1"/>
          </p:cNvSpPr>
          <p:nvPr>
            <p:ph type="sldNum" sz="quarter" idx="4"/>
          </p:nvPr>
        </p:nvSpPr>
        <p:spPr/>
        <p:txBody>
          <a:bodyPr/>
          <a:lstStyle/>
          <a:p>
            <a:fld id="{83B2219B-A352-AE49-8A34-F169F5F50B5A}" type="slidenum">
              <a:rPr lang="en-US" smtClean="0"/>
              <a:pPr/>
              <a:t>20</a:t>
            </a:fld>
            <a:endParaRPr lang="en-US" dirty="0"/>
          </a:p>
        </p:txBody>
      </p:sp>
      <p:sp>
        <p:nvSpPr>
          <p:cNvPr id="5" name="Rectangle 4"/>
          <p:cNvSpPr/>
          <p:nvPr/>
        </p:nvSpPr>
        <p:spPr>
          <a:xfrm>
            <a:off x="1" y="6532118"/>
            <a:ext cx="3071445" cy="307777"/>
          </a:xfrm>
          <a:prstGeom prst="rect">
            <a:avLst/>
          </a:prstGeom>
          <a:solidFill>
            <a:schemeClr val="bg1"/>
          </a:solidFill>
        </p:spPr>
        <p:txBody>
          <a:bodyPr wrap="square">
            <a:spAutoFit/>
          </a:bodyPr>
          <a:lstStyle/>
          <a:p>
            <a:r>
              <a:rPr lang="en-US" sz="1400" dirty="0" smtClean="0"/>
              <a:t>Source: IPEDS (not scaled)</a:t>
            </a:r>
            <a:endParaRPr lang="en-US" sz="1400" dirty="0"/>
          </a:p>
        </p:txBody>
      </p:sp>
    </p:spTree>
    <p:extLst>
      <p:ext uri="{BB962C8B-B14F-4D97-AF65-F5344CB8AC3E}">
        <p14:creationId xmlns:p14="http://schemas.microsoft.com/office/powerpoint/2010/main" val="24670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labor </a:t>
            </a:r>
            <a:r>
              <a:rPr lang="en-US" dirty="0"/>
              <a:t>market demand and need for graduate </a:t>
            </a:r>
            <a:r>
              <a:rPr lang="en-US" dirty="0" smtClean="0"/>
              <a:t>education</a:t>
            </a:r>
            <a:br>
              <a:rPr lang="en-US" dirty="0" smtClean="0"/>
            </a:br>
            <a:endParaRPr lang="en-US" dirty="0"/>
          </a:p>
        </p:txBody>
      </p:sp>
      <p:sp>
        <p:nvSpPr>
          <p:cNvPr id="4" name="Slide Number Placeholder 3"/>
          <p:cNvSpPr>
            <a:spLocks noGrp="1"/>
          </p:cNvSpPr>
          <p:nvPr>
            <p:ph type="sldNum" sz="quarter" idx="10"/>
          </p:nvPr>
        </p:nvSpPr>
        <p:spPr/>
        <p:txBody>
          <a:bodyPr/>
          <a:lstStyle/>
          <a:p>
            <a:fld id="{83B2219B-A352-AE49-8A34-F169F5F50B5A}" type="slidenum">
              <a:rPr lang="en-US" smtClean="0"/>
              <a:pPr/>
              <a:t>21</a:t>
            </a:fld>
            <a:endParaRPr lang="en-US" dirty="0"/>
          </a:p>
        </p:txBody>
      </p:sp>
    </p:spTree>
    <p:extLst>
      <p:ext uri="{BB962C8B-B14F-4D97-AF65-F5344CB8AC3E}">
        <p14:creationId xmlns:p14="http://schemas.microsoft.com/office/powerpoint/2010/main" val="168869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Healthcare, and Education Occupations Have Highest Projected Demand</a:t>
            </a:r>
            <a:endParaRPr lang="en-US" dirty="0"/>
          </a:p>
        </p:txBody>
      </p:sp>
      <p:sp>
        <p:nvSpPr>
          <p:cNvPr id="4" name="Slide Number Placeholder 3"/>
          <p:cNvSpPr>
            <a:spLocks noGrp="1"/>
          </p:cNvSpPr>
          <p:nvPr>
            <p:ph type="sldNum" sz="quarter" idx="4"/>
          </p:nvPr>
        </p:nvSpPr>
        <p:spPr/>
        <p:txBody>
          <a:bodyPr/>
          <a:lstStyle/>
          <a:p>
            <a:fld id="{83B2219B-A352-AE49-8A34-F169F5F50B5A}" type="slidenum">
              <a:rPr lang="en-US" smtClean="0"/>
              <a:pPr/>
              <a:t>22</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445807340"/>
              </p:ext>
            </p:extLst>
          </p:nvPr>
        </p:nvGraphicFramePr>
        <p:xfrm>
          <a:off x="243416" y="1147482"/>
          <a:ext cx="8685431" cy="542476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a:spLocks noGrp="1"/>
          </p:cNvSpPr>
          <p:nvPr>
            <p:ph idx="1"/>
          </p:nvPr>
        </p:nvSpPr>
        <p:spPr>
          <a:xfrm>
            <a:off x="5875867" y="5255807"/>
            <a:ext cx="2700866" cy="755527"/>
          </a:xfrm>
          <a:solidFill>
            <a:schemeClr val="accent1">
              <a:lumMod val="20000"/>
              <a:lumOff val="80000"/>
            </a:schemeClr>
          </a:solidFill>
        </p:spPr>
        <p:txBody>
          <a:bodyPr lIns="45720" tIns="45720" rIns="45720" bIns="45720"/>
          <a:lstStyle/>
          <a:p>
            <a:pPr marL="0" indent="0">
              <a:buNone/>
            </a:pPr>
            <a:r>
              <a:rPr lang="en-US" sz="2000" dirty="0" smtClean="0"/>
              <a:t>RAND analysis of TWC and Census (ACS) data</a:t>
            </a:r>
            <a:endParaRPr lang="en-US" sz="2000" dirty="0"/>
          </a:p>
        </p:txBody>
      </p:sp>
    </p:spTree>
    <p:extLst>
      <p:ext uri="{BB962C8B-B14F-4D97-AF65-F5344CB8AC3E}">
        <p14:creationId xmlns:p14="http://schemas.microsoft.com/office/powerpoint/2010/main" val="356392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from Texas case studies on graduate program decision-making and proposal processes</a:t>
            </a:r>
            <a:endParaRPr lang="en-US" dirty="0"/>
          </a:p>
        </p:txBody>
      </p:sp>
      <p:sp>
        <p:nvSpPr>
          <p:cNvPr id="4" name="Slide Number Placeholder 3"/>
          <p:cNvSpPr>
            <a:spLocks noGrp="1"/>
          </p:cNvSpPr>
          <p:nvPr>
            <p:ph type="sldNum" sz="quarter" idx="10"/>
          </p:nvPr>
        </p:nvSpPr>
        <p:spPr/>
        <p:txBody>
          <a:bodyPr/>
          <a:lstStyle/>
          <a:p>
            <a:fld id="{83B2219B-A352-AE49-8A34-F169F5F50B5A}" type="slidenum">
              <a:rPr lang="en-US" smtClean="0"/>
              <a:pPr/>
              <a:t>23</a:t>
            </a:fld>
            <a:endParaRPr lang="en-US" dirty="0"/>
          </a:p>
        </p:txBody>
      </p:sp>
    </p:spTree>
    <p:extLst>
      <p:ext uri="{BB962C8B-B14F-4D97-AF65-F5344CB8AC3E}">
        <p14:creationId xmlns:p14="http://schemas.microsoft.com/office/powerpoint/2010/main" val="3916143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find multiple motivators that drive </a:t>
            </a:r>
            <a:r>
              <a:rPr lang="en-US" dirty="0"/>
              <a:t>institutions to propose new graduate programs </a:t>
            </a:r>
          </a:p>
        </p:txBody>
      </p:sp>
      <p:sp>
        <p:nvSpPr>
          <p:cNvPr id="4" name="Slide Number Placeholder 3"/>
          <p:cNvSpPr>
            <a:spLocks noGrp="1"/>
          </p:cNvSpPr>
          <p:nvPr>
            <p:ph type="sldNum" sz="quarter" idx="4"/>
          </p:nvPr>
        </p:nvSpPr>
        <p:spPr/>
        <p:txBody>
          <a:bodyPr/>
          <a:lstStyle/>
          <a:p>
            <a:fld id="{83B2219B-A352-AE49-8A34-F169F5F50B5A}" type="slidenum">
              <a:rPr lang="en-US" smtClean="0">
                <a:solidFill>
                  <a:prstClr val="black">
                    <a:tint val="75000"/>
                  </a:prstClr>
                </a:solidFill>
              </a:rPr>
              <a:pPr/>
              <a:t>24</a:t>
            </a:fld>
            <a:endParaRPr lang="en-US" dirty="0">
              <a:solidFill>
                <a:prstClr val="black">
                  <a:tint val="75000"/>
                </a:prstClr>
              </a:solidFill>
            </a:endParaRPr>
          </a:p>
        </p:txBody>
      </p:sp>
      <p:pic>
        <p:nvPicPr>
          <p:cNvPr id="13" name="Picture 12" descr="noun_building_26108.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3650" y="982994"/>
            <a:ext cx="1093386" cy="1093386"/>
          </a:xfrm>
          <a:prstGeom prst="rect">
            <a:avLst/>
          </a:prstGeom>
        </p:spPr>
      </p:pic>
      <p:sp>
        <p:nvSpPr>
          <p:cNvPr id="3" name="Rectangle 2"/>
          <p:cNvSpPr/>
          <p:nvPr/>
        </p:nvSpPr>
        <p:spPr>
          <a:xfrm>
            <a:off x="461769" y="2161221"/>
            <a:ext cx="1737149" cy="346249"/>
          </a:xfrm>
          <a:prstGeom prst="rect">
            <a:avLst/>
          </a:prstGeom>
        </p:spPr>
        <p:txBody>
          <a:bodyPr wrap="square">
            <a:spAutoFit/>
          </a:bodyPr>
          <a:lstStyle/>
          <a:p>
            <a:pPr algn="ctr">
              <a:lnSpc>
                <a:spcPct val="90000"/>
              </a:lnSpc>
            </a:pPr>
            <a:r>
              <a:rPr lang="en-US" dirty="0" smtClean="0"/>
              <a:t>INSTITUTIONAL</a:t>
            </a:r>
            <a:endParaRPr lang="en-US" dirty="0"/>
          </a:p>
        </p:txBody>
      </p:sp>
      <p:sp>
        <p:nvSpPr>
          <p:cNvPr id="14" name="Rectangle 13"/>
          <p:cNvSpPr/>
          <p:nvPr/>
        </p:nvSpPr>
        <p:spPr>
          <a:xfrm>
            <a:off x="424871" y="6153671"/>
            <a:ext cx="1824351" cy="346249"/>
          </a:xfrm>
          <a:prstGeom prst="rect">
            <a:avLst/>
          </a:prstGeom>
        </p:spPr>
        <p:txBody>
          <a:bodyPr wrap="square">
            <a:spAutoFit/>
          </a:bodyPr>
          <a:lstStyle/>
          <a:p>
            <a:pPr algn="ctr">
              <a:lnSpc>
                <a:spcPct val="90000"/>
              </a:lnSpc>
            </a:pPr>
            <a:r>
              <a:rPr lang="en-US" dirty="0" smtClean="0"/>
              <a:t>DEPARTMENTAL</a:t>
            </a:r>
          </a:p>
        </p:txBody>
      </p:sp>
      <p:pic>
        <p:nvPicPr>
          <p:cNvPr id="6" name="Picture 5" descr="noun_community_2554.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03594" y="5113917"/>
            <a:ext cx="1171519" cy="1171519"/>
          </a:xfrm>
          <a:prstGeom prst="rect">
            <a:avLst/>
          </a:prstGeom>
        </p:spPr>
      </p:pic>
      <p:sp>
        <p:nvSpPr>
          <p:cNvPr id="15" name="Rectangle 14"/>
          <p:cNvSpPr/>
          <p:nvPr/>
        </p:nvSpPr>
        <p:spPr>
          <a:xfrm rot="16200000">
            <a:off x="-228047" y="3647671"/>
            <a:ext cx="5243513" cy="262747"/>
          </a:xfrm>
          <a:prstGeom prst="rect">
            <a:avLst/>
          </a:prstGeom>
          <a:gradFill flip="none" rotWithShape="1">
            <a:gsLst>
              <a:gs pos="0">
                <a:schemeClr val="accent3">
                  <a:lumMod val="75000"/>
                </a:schemeClr>
              </a:gs>
              <a:gs pos="61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2521468" y="5962218"/>
            <a:ext cx="4955400" cy="438582"/>
            <a:chOff x="2521468" y="5962218"/>
            <a:chExt cx="4955400" cy="438582"/>
          </a:xfrm>
        </p:grpSpPr>
        <p:sp>
          <p:nvSpPr>
            <p:cNvPr id="16" name="Rectangle 15"/>
            <p:cNvSpPr/>
            <p:nvPr/>
          </p:nvSpPr>
          <p:spPr>
            <a:xfrm>
              <a:off x="2521468" y="5962218"/>
              <a:ext cx="4955400"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smtClean="0">
                  <a:solidFill>
                    <a:prstClr val="black"/>
                  </a:solidFill>
                </a:rPr>
                <a:t>Professional </a:t>
              </a:r>
              <a:r>
                <a:rPr lang="en-US" dirty="0">
                  <a:solidFill>
                    <a:prstClr val="black"/>
                  </a:solidFill>
                </a:rPr>
                <a:t>degree upgrading</a:t>
              </a:r>
            </a:p>
          </p:txBody>
        </p:sp>
        <p:sp>
          <p:nvSpPr>
            <p:cNvPr id="5" name="Isosceles Triangle 4"/>
            <p:cNvSpPr>
              <a:spLocks noChangeAspect="1"/>
            </p:cNvSpPr>
            <p:nvPr/>
          </p:nvSpPr>
          <p:spPr>
            <a:xfrm rot="16200000">
              <a:off x="2539009" y="6090070"/>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521468" y="4352989"/>
            <a:ext cx="4955400" cy="438582"/>
            <a:chOff x="2521468" y="5637592"/>
            <a:chExt cx="4955400" cy="438582"/>
          </a:xfrm>
        </p:grpSpPr>
        <p:sp>
          <p:nvSpPr>
            <p:cNvPr id="20" name="Rectangle 19"/>
            <p:cNvSpPr/>
            <p:nvPr/>
          </p:nvSpPr>
          <p:spPr>
            <a:xfrm>
              <a:off x="2521468" y="5637592"/>
              <a:ext cx="4955400"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smtClean="0">
                  <a:solidFill>
                    <a:prstClr val="black"/>
                  </a:solidFill>
                </a:rPr>
                <a:t>Competition</a:t>
              </a:r>
              <a:endParaRPr lang="en-US" dirty="0">
                <a:solidFill>
                  <a:prstClr val="black"/>
                </a:solidFill>
              </a:endParaRPr>
            </a:p>
          </p:txBody>
        </p:sp>
        <p:sp>
          <p:nvSpPr>
            <p:cNvPr id="23" name="Isosceles Triangle 22"/>
            <p:cNvSpPr>
              <a:spLocks noChangeAspect="1"/>
            </p:cNvSpPr>
            <p:nvPr/>
          </p:nvSpPr>
          <p:spPr>
            <a:xfrm rot="16200000">
              <a:off x="2539009" y="5765444"/>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521468" y="5668582"/>
            <a:ext cx="4955400" cy="438582"/>
            <a:chOff x="2521468" y="5312968"/>
            <a:chExt cx="4955400" cy="438582"/>
          </a:xfrm>
        </p:grpSpPr>
        <p:sp>
          <p:nvSpPr>
            <p:cNvPr id="21" name="Rectangle 20"/>
            <p:cNvSpPr/>
            <p:nvPr/>
          </p:nvSpPr>
          <p:spPr>
            <a:xfrm>
              <a:off x="2521468" y="5312968"/>
              <a:ext cx="4955400"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smtClean="0">
                  <a:solidFill>
                    <a:prstClr val="black"/>
                  </a:solidFill>
                </a:rPr>
                <a:t>Emerging </a:t>
              </a:r>
              <a:r>
                <a:rPr lang="en-US" dirty="0">
                  <a:solidFill>
                    <a:prstClr val="black"/>
                  </a:solidFill>
                </a:rPr>
                <a:t>multidisciplinary </a:t>
              </a:r>
              <a:r>
                <a:rPr lang="en-US" dirty="0" smtClean="0">
                  <a:solidFill>
                    <a:prstClr val="black"/>
                  </a:solidFill>
                </a:rPr>
                <a:t>field</a:t>
              </a:r>
              <a:endParaRPr lang="en-US" dirty="0">
                <a:solidFill>
                  <a:prstClr val="black"/>
                </a:solidFill>
              </a:endParaRPr>
            </a:p>
          </p:txBody>
        </p:sp>
        <p:sp>
          <p:nvSpPr>
            <p:cNvPr id="24" name="Isosceles Triangle 23"/>
            <p:cNvSpPr>
              <a:spLocks noChangeAspect="1"/>
            </p:cNvSpPr>
            <p:nvPr/>
          </p:nvSpPr>
          <p:spPr>
            <a:xfrm rot="16200000">
              <a:off x="2539009" y="5440819"/>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521468" y="5343958"/>
            <a:ext cx="4955400" cy="438582"/>
            <a:chOff x="2521468" y="4988344"/>
            <a:chExt cx="4955400" cy="438582"/>
          </a:xfrm>
        </p:grpSpPr>
        <p:sp>
          <p:nvSpPr>
            <p:cNvPr id="22" name="Rectangle 21"/>
            <p:cNvSpPr/>
            <p:nvPr/>
          </p:nvSpPr>
          <p:spPr>
            <a:xfrm>
              <a:off x="2521468" y="4988344"/>
              <a:ext cx="4955400"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smtClean="0">
                  <a:solidFill>
                    <a:prstClr val="black"/>
                  </a:solidFill>
                </a:rPr>
                <a:t>Student demand</a:t>
              </a:r>
              <a:endParaRPr lang="en-US" dirty="0">
                <a:solidFill>
                  <a:prstClr val="black"/>
                </a:solidFill>
              </a:endParaRPr>
            </a:p>
          </p:txBody>
        </p:sp>
        <p:sp>
          <p:nvSpPr>
            <p:cNvPr id="25" name="Isosceles Triangle 24"/>
            <p:cNvSpPr>
              <a:spLocks noChangeAspect="1"/>
            </p:cNvSpPr>
            <p:nvPr/>
          </p:nvSpPr>
          <p:spPr>
            <a:xfrm rot="16200000">
              <a:off x="2539009" y="5116195"/>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527663" y="5019334"/>
            <a:ext cx="4955400" cy="438582"/>
            <a:chOff x="2527663" y="4663720"/>
            <a:chExt cx="4955400" cy="438582"/>
          </a:xfrm>
        </p:grpSpPr>
        <p:sp>
          <p:nvSpPr>
            <p:cNvPr id="19" name="Rectangle 18"/>
            <p:cNvSpPr/>
            <p:nvPr/>
          </p:nvSpPr>
          <p:spPr>
            <a:xfrm>
              <a:off x="2527663" y="4663720"/>
              <a:ext cx="4955400"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smtClean="0">
                  <a:solidFill>
                    <a:prstClr val="black"/>
                  </a:solidFill>
                </a:rPr>
                <a:t>Labor </a:t>
              </a:r>
              <a:r>
                <a:rPr lang="en-US" dirty="0">
                  <a:solidFill>
                    <a:prstClr val="black"/>
                  </a:solidFill>
                </a:rPr>
                <a:t>market </a:t>
              </a:r>
              <a:r>
                <a:rPr lang="en-US" dirty="0" smtClean="0">
                  <a:solidFill>
                    <a:prstClr val="black"/>
                  </a:solidFill>
                </a:rPr>
                <a:t>demand</a:t>
              </a:r>
              <a:endParaRPr lang="en-US" dirty="0">
                <a:solidFill>
                  <a:prstClr val="black"/>
                </a:solidFill>
              </a:endParaRPr>
            </a:p>
          </p:txBody>
        </p:sp>
        <p:sp>
          <p:nvSpPr>
            <p:cNvPr id="26" name="Isosceles Triangle 25"/>
            <p:cNvSpPr>
              <a:spLocks noChangeAspect="1"/>
            </p:cNvSpPr>
            <p:nvPr/>
          </p:nvSpPr>
          <p:spPr>
            <a:xfrm rot="16200000">
              <a:off x="2539009" y="4791571"/>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521468" y="3780279"/>
            <a:ext cx="4955400" cy="438582"/>
            <a:chOff x="2527663" y="4127421"/>
            <a:chExt cx="4955400" cy="438582"/>
          </a:xfrm>
        </p:grpSpPr>
        <p:sp>
          <p:nvSpPr>
            <p:cNvPr id="12" name="Rectangle 11"/>
            <p:cNvSpPr/>
            <p:nvPr/>
          </p:nvSpPr>
          <p:spPr>
            <a:xfrm>
              <a:off x="2527663" y="4127421"/>
              <a:ext cx="4955400"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a:solidFill>
                    <a:prstClr val="black"/>
                  </a:solidFill>
                </a:rPr>
                <a:t>Positive margin </a:t>
              </a:r>
              <a:r>
                <a:rPr lang="en-US" dirty="0" smtClean="0">
                  <a:solidFill>
                    <a:prstClr val="black"/>
                  </a:solidFill>
                </a:rPr>
                <a:t>activity</a:t>
              </a:r>
              <a:endParaRPr lang="en-US" dirty="0">
                <a:solidFill>
                  <a:prstClr val="black"/>
                </a:solidFill>
              </a:endParaRPr>
            </a:p>
          </p:txBody>
        </p:sp>
        <p:sp>
          <p:nvSpPr>
            <p:cNvPr id="27" name="Isosceles Triangle 26"/>
            <p:cNvSpPr>
              <a:spLocks noChangeAspect="1"/>
            </p:cNvSpPr>
            <p:nvPr/>
          </p:nvSpPr>
          <p:spPr>
            <a:xfrm rot="16200000">
              <a:off x="2539009" y="4255272"/>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27666" y="2961946"/>
            <a:ext cx="6157547" cy="687881"/>
            <a:chOff x="2527666" y="3340622"/>
            <a:chExt cx="6157547" cy="687881"/>
          </a:xfrm>
        </p:grpSpPr>
        <p:sp>
          <p:nvSpPr>
            <p:cNvPr id="18" name="Rectangle 17"/>
            <p:cNvSpPr/>
            <p:nvPr/>
          </p:nvSpPr>
          <p:spPr>
            <a:xfrm>
              <a:off x="2527666" y="3340622"/>
              <a:ext cx="6157547" cy="687881"/>
            </a:xfrm>
            <a:prstGeom prst="rect">
              <a:avLst/>
            </a:prstGeom>
          </p:spPr>
          <p:txBody>
            <a:bodyPr wrap="square" lIns="274320" tIns="91440" bIns="91440" anchor="ctr">
              <a:spAutoFit/>
            </a:bodyPr>
            <a:lstStyle/>
            <a:p>
              <a:pPr marL="0" lvl="1">
                <a:lnSpc>
                  <a:spcPct val="90000"/>
                </a:lnSpc>
                <a:spcAft>
                  <a:spcPts val="300"/>
                </a:spcAft>
                <a:buSzPct val="125000"/>
              </a:pPr>
              <a:r>
                <a:rPr lang="en-US" dirty="0">
                  <a:solidFill>
                    <a:prstClr val="black"/>
                  </a:solidFill>
                </a:rPr>
                <a:t>Seeking to become known in a specific field or market and possibly move up classifications</a:t>
              </a:r>
            </a:p>
          </p:txBody>
        </p:sp>
        <p:sp>
          <p:nvSpPr>
            <p:cNvPr id="28" name="Isosceles Triangle 27"/>
            <p:cNvSpPr>
              <a:spLocks noChangeAspect="1"/>
            </p:cNvSpPr>
            <p:nvPr/>
          </p:nvSpPr>
          <p:spPr>
            <a:xfrm rot="16200000">
              <a:off x="2539009" y="3466313"/>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528044" y="1157288"/>
            <a:ext cx="6157169" cy="438582"/>
            <a:chOff x="2528044" y="1157288"/>
            <a:chExt cx="6157169" cy="438582"/>
          </a:xfrm>
        </p:grpSpPr>
        <p:sp>
          <p:nvSpPr>
            <p:cNvPr id="17" name="Rectangle 16"/>
            <p:cNvSpPr/>
            <p:nvPr/>
          </p:nvSpPr>
          <p:spPr>
            <a:xfrm>
              <a:off x="2528044" y="1157288"/>
              <a:ext cx="6157169" cy="438582"/>
            </a:xfrm>
            <a:prstGeom prst="rect">
              <a:avLst/>
            </a:prstGeom>
          </p:spPr>
          <p:txBody>
            <a:bodyPr wrap="square" lIns="274320" tIns="91440" bIns="91440" anchor="ctr">
              <a:spAutoFit/>
            </a:bodyPr>
            <a:lstStyle/>
            <a:p>
              <a:pPr marL="0" lvl="1">
                <a:lnSpc>
                  <a:spcPct val="90000"/>
                </a:lnSpc>
                <a:spcAft>
                  <a:spcPts val="300"/>
                </a:spcAft>
                <a:buSzPct val="125000"/>
              </a:pPr>
              <a:r>
                <a:rPr lang="en-US" dirty="0">
                  <a:solidFill>
                    <a:prstClr val="black"/>
                  </a:solidFill>
                </a:rPr>
                <a:t>Seeking to </a:t>
              </a:r>
              <a:r>
                <a:rPr lang="en-US" dirty="0" smtClean="0">
                  <a:solidFill>
                    <a:prstClr val="black"/>
                  </a:solidFill>
                </a:rPr>
                <a:t>become a </a:t>
              </a:r>
              <a:r>
                <a:rPr lang="en-US" dirty="0">
                  <a:solidFill>
                    <a:prstClr val="black"/>
                  </a:solidFill>
                </a:rPr>
                <a:t>research-intensive university</a:t>
              </a:r>
            </a:p>
          </p:txBody>
        </p:sp>
        <p:sp>
          <p:nvSpPr>
            <p:cNvPr id="29" name="Isosceles Triangle 28"/>
            <p:cNvSpPr>
              <a:spLocks noChangeAspect="1"/>
            </p:cNvSpPr>
            <p:nvPr/>
          </p:nvSpPr>
          <p:spPr>
            <a:xfrm rot="16200000">
              <a:off x="2539009" y="1285139"/>
              <a:ext cx="182880" cy="18288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234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 and Recommendations</a:t>
            </a:r>
            <a:endParaRPr lang="en-US" dirty="0"/>
          </a:p>
        </p:txBody>
      </p:sp>
      <p:sp>
        <p:nvSpPr>
          <p:cNvPr id="4" name="Slide Number Placeholder 3"/>
          <p:cNvSpPr>
            <a:spLocks noGrp="1"/>
          </p:cNvSpPr>
          <p:nvPr>
            <p:ph type="sldNum" sz="quarter" idx="10"/>
          </p:nvPr>
        </p:nvSpPr>
        <p:spPr/>
        <p:txBody>
          <a:bodyPr/>
          <a:lstStyle/>
          <a:p>
            <a:fld id="{83B2219B-A352-AE49-8A34-F169F5F50B5A}" type="slidenum">
              <a:rPr lang="en-US" smtClean="0"/>
              <a:pPr/>
              <a:t>25</a:t>
            </a:fld>
            <a:endParaRPr lang="en-US" dirty="0"/>
          </a:p>
        </p:txBody>
      </p:sp>
    </p:spTree>
    <p:extLst>
      <p:ext uri="{BB962C8B-B14F-4D97-AF65-F5344CB8AC3E}">
        <p14:creationId xmlns:p14="http://schemas.microsoft.com/office/powerpoint/2010/main" val="206473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Arial" charset="0"/>
                <a:ea typeface="Arial" charset="0"/>
                <a:cs typeface="Arial" charset="0"/>
              </a:rPr>
              <a:t>Texas is likely to need increased activity in graduate education and research</a:t>
            </a:r>
            <a:endParaRPr lang="en-US" b="1" dirty="0">
              <a:latin typeface="Arial" charset="0"/>
              <a:ea typeface="Arial" charset="0"/>
              <a:cs typeface="Arial" charset="0"/>
            </a:endParaRPr>
          </a:p>
        </p:txBody>
      </p:sp>
      <p:sp>
        <p:nvSpPr>
          <p:cNvPr id="5" name="Content Placeholder 4"/>
          <p:cNvSpPr>
            <a:spLocks noGrp="1"/>
          </p:cNvSpPr>
          <p:nvPr>
            <p:ph idx="1"/>
          </p:nvPr>
        </p:nvSpPr>
        <p:spPr/>
        <p:txBody>
          <a:bodyPr/>
          <a:lstStyle/>
          <a:p>
            <a:r>
              <a:rPr lang="en-US" dirty="0"/>
              <a:t>Texas has a number of </a:t>
            </a:r>
            <a:r>
              <a:rPr lang="en-US" dirty="0" smtClean="0"/>
              <a:t>nationally- </a:t>
            </a:r>
            <a:r>
              <a:rPr lang="en-US" dirty="0"/>
              <a:t>and </a:t>
            </a:r>
            <a:r>
              <a:rPr lang="en-US" dirty="0" smtClean="0"/>
              <a:t>internationally-competitive </a:t>
            </a:r>
            <a:r>
              <a:rPr lang="en-US" dirty="0"/>
              <a:t>universities and health-related institutions</a:t>
            </a:r>
          </a:p>
          <a:p>
            <a:r>
              <a:rPr lang="en-US" dirty="0"/>
              <a:t>Efforts to increase competitiveness should focus on institutions with moderate to high research activity</a:t>
            </a:r>
          </a:p>
          <a:p>
            <a:r>
              <a:rPr lang="en-US" dirty="0"/>
              <a:t>Graduate demand is expected to be strong especially in fields where it is already </a:t>
            </a:r>
            <a:r>
              <a:rPr lang="en-US" dirty="0" smtClean="0"/>
              <a:t>strong</a:t>
            </a:r>
          </a:p>
          <a:p>
            <a:pPr lvl="1"/>
            <a:r>
              <a:rPr lang="en-US" dirty="0" smtClean="0"/>
              <a:t>New or expanded programs will be needed</a:t>
            </a:r>
            <a:endParaRPr lang="en-US" dirty="0"/>
          </a:p>
          <a:p>
            <a:endParaRPr lang="en-US" dirty="0"/>
          </a:p>
        </p:txBody>
      </p:sp>
      <p:sp>
        <p:nvSpPr>
          <p:cNvPr id="3" name="Slide Number Placeholder 2"/>
          <p:cNvSpPr>
            <a:spLocks noGrp="1"/>
          </p:cNvSpPr>
          <p:nvPr>
            <p:ph type="sldNum" sz="quarter" idx="4"/>
          </p:nvPr>
        </p:nvSpPr>
        <p:spPr/>
        <p:txBody>
          <a:bodyPr/>
          <a:lstStyle/>
          <a:p>
            <a:fld id="{83B2219B-A352-AE49-8A34-F169F5F50B5A}" type="slidenum">
              <a:rPr lang="en-US" smtClean="0"/>
              <a:pPr/>
              <a:t>26</a:t>
            </a:fld>
            <a:endParaRPr lang="en-US" dirty="0"/>
          </a:p>
        </p:txBody>
      </p:sp>
    </p:spTree>
    <p:extLst>
      <p:ext uri="{BB962C8B-B14F-4D97-AF65-F5344CB8AC3E}">
        <p14:creationId xmlns:p14="http://schemas.microsoft.com/office/powerpoint/2010/main" val="47111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charset="0"/>
                <a:ea typeface="Arial" charset="0"/>
                <a:cs typeface="Arial" charset="0"/>
              </a:rPr>
              <a:t>Expansion of graduate education could fuel </a:t>
            </a:r>
            <a:r>
              <a:rPr lang="en-US" b="1" dirty="0" smtClean="0">
                <a:latin typeface="Arial" charset="0"/>
                <a:ea typeface="Arial" charset="0"/>
                <a:cs typeface="Arial" charset="0"/>
              </a:rPr>
              <a:t/>
            </a:r>
            <a:br>
              <a:rPr lang="en-US" b="1" dirty="0" smtClean="0">
                <a:latin typeface="Arial" charset="0"/>
                <a:ea typeface="Arial" charset="0"/>
                <a:cs typeface="Arial" charset="0"/>
              </a:rPr>
            </a:br>
            <a:r>
              <a:rPr lang="en-US" b="1" dirty="0" smtClean="0">
                <a:latin typeface="Arial" charset="0"/>
                <a:ea typeface="Arial" charset="0"/>
                <a:cs typeface="Arial" charset="0"/>
              </a:rPr>
              <a:t>prestige-seeking </a:t>
            </a:r>
            <a:endParaRPr lang="en-US" b="1" dirty="0">
              <a:latin typeface="Arial" charset="0"/>
              <a:ea typeface="Arial" charset="0"/>
              <a:cs typeface="Arial" charset="0"/>
            </a:endParaRPr>
          </a:p>
        </p:txBody>
      </p:sp>
      <p:sp>
        <p:nvSpPr>
          <p:cNvPr id="5" name="Content Placeholder 4"/>
          <p:cNvSpPr>
            <a:spLocks noGrp="1"/>
          </p:cNvSpPr>
          <p:nvPr>
            <p:ph idx="1"/>
          </p:nvPr>
        </p:nvSpPr>
        <p:spPr/>
        <p:txBody>
          <a:bodyPr/>
          <a:lstStyle/>
          <a:p>
            <a:r>
              <a:rPr lang="en-US" dirty="0"/>
              <a:t>State could benefit from increasing number of </a:t>
            </a:r>
            <a:r>
              <a:rPr lang="en-US" dirty="0" smtClean="0"/>
              <a:t>nationally- </a:t>
            </a:r>
            <a:r>
              <a:rPr lang="en-US" dirty="0"/>
              <a:t>and </a:t>
            </a:r>
            <a:r>
              <a:rPr lang="en-US" dirty="0" smtClean="0"/>
              <a:t>internationally-competitive </a:t>
            </a:r>
            <a:r>
              <a:rPr lang="en-US" dirty="0"/>
              <a:t>research universities</a:t>
            </a:r>
          </a:p>
          <a:p>
            <a:r>
              <a:rPr lang="en-US" dirty="0"/>
              <a:t>But </a:t>
            </a:r>
            <a:r>
              <a:rPr lang="en-US" dirty="0" smtClean="0"/>
              <a:t>prestige-seeking </a:t>
            </a:r>
            <a:r>
              <a:rPr lang="en-US" dirty="0"/>
              <a:t>warrants some caution in reviewing </a:t>
            </a:r>
            <a:r>
              <a:rPr lang="en-US" dirty="0" smtClean="0"/>
              <a:t>proposals and </a:t>
            </a:r>
            <a:r>
              <a:rPr lang="en-US" dirty="0"/>
              <a:t>calls for periodic review of access and excellence</a:t>
            </a:r>
          </a:p>
          <a:p>
            <a:pPr marL="0" indent="0">
              <a:buNone/>
            </a:pPr>
            <a:endParaRPr lang="en-US" dirty="0" smtClean="0"/>
          </a:p>
        </p:txBody>
      </p:sp>
      <p:sp>
        <p:nvSpPr>
          <p:cNvPr id="3" name="Slide Number Placeholder 2"/>
          <p:cNvSpPr>
            <a:spLocks noGrp="1"/>
          </p:cNvSpPr>
          <p:nvPr>
            <p:ph type="sldNum" sz="quarter" idx="4"/>
          </p:nvPr>
        </p:nvSpPr>
        <p:spPr/>
        <p:txBody>
          <a:bodyPr/>
          <a:lstStyle/>
          <a:p>
            <a:fld id="{83B2219B-A352-AE49-8A34-F169F5F50B5A}" type="slidenum">
              <a:rPr lang="en-US" smtClean="0"/>
              <a:pPr/>
              <a:t>27</a:t>
            </a:fld>
            <a:endParaRPr lang="en-US" dirty="0"/>
          </a:p>
        </p:txBody>
      </p:sp>
    </p:spTree>
    <p:extLst>
      <p:ext uri="{BB962C8B-B14F-4D97-AF65-F5344CB8AC3E}">
        <p14:creationId xmlns:p14="http://schemas.microsoft.com/office/powerpoint/2010/main" val="136640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latin typeface="Arial" charset="0"/>
                <a:ea typeface="Arial" charset="0"/>
                <a:cs typeface="Arial" charset="0"/>
              </a:rPr>
              <a:t>The study makes key recommendations</a:t>
            </a:r>
            <a:endParaRPr lang="en-US" b="1" dirty="0">
              <a:latin typeface="Arial" charset="0"/>
              <a:ea typeface="Arial" charset="0"/>
              <a:cs typeface="Arial" charset="0"/>
            </a:endParaRPr>
          </a:p>
        </p:txBody>
      </p:sp>
      <p:sp>
        <p:nvSpPr>
          <p:cNvPr id="3" name="Content Placeholder 2"/>
          <p:cNvSpPr>
            <a:spLocks noGrp="1"/>
          </p:cNvSpPr>
          <p:nvPr>
            <p:ph idx="1"/>
          </p:nvPr>
        </p:nvSpPr>
        <p:spPr>
          <a:xfrm>
            <a:off x="458788" y="905435"/>
            <a:ext cx="8226425" cy="5495365"/>
          </a:xfrm>
        </p:spPr>
        <p:txBody>
          <a:bodyPr/>
          <a:lstStyle/>
          <a:p>
            <a:r>
              <a:rPr lang="en-US" dirty="0" smtClean="0"/>
              <a:t>Maintain and consider increasing state matching funds to raise research competitiveness</a:t>
            </a:r>
          </a:p>
          <a:p>
            <a:r>
              <a:rPr lang="en-US" dirty="0" smtClean="0"/>
              <a:t>Review proposals’ alignment with institutional strategic plans</a:t>
            </a:r>
          </a:p>
          <a:p>
            <a:r>
              <a:rPr lang="en-US" dirty="0" smtClean="0"/>
              <a:t>Use labor market and student demand data more systematically</a:t>
            </a:r>
          </a:p>
          <a:p>
            <a:r>
              <a:rPr lang="en-US" dirty="0" smtClean="0"/>
              <a:t>Explore ways to monitor quality of online programs</a:t>
            </a:r>
          </a:p>
          <a:p>
            <a:r>
              <a:rPr lang="en-US" dirty="0" smtClean="0"/>
              <a:t>Develop strategy for domestic pipelines into the science fields</a:t>
            </a:r>
          </a:p>
          <a:p>
            <a:r>
              <a:rPr lang="en-US" dirty="0" smtClean="0"/>
              <a:t>Encourage earlier, informal proposal review at institutions and with THECB</a:t>
            </a:r>
          </a:p>
        </p:txBody>
      </p:sp>
      <p:sp>
        <p:nvSpPr>
          <p:cNvPr id="4" name="Slide Number Placeholder 3"/>
          <p:cNvSpPr>
            <a:spLocks noGrp="1"/>
          </p:cNvSpPr>
          <p:nvPr>
            <p:ph type="sldNum" sz="quarter" idx="4"/>
          </p:nvPr>
        </p:nvSpPr>
        <p:spPr/>
        <p:txBody>
          <a:bodyPr/>
          <a:lstStyle/>
          <a:p>
            <a:fld id="{83B2219B-A352-AE49-8A34-F169F5F50B5A}" type="slidenum">
              <a:rPr lang="en-US" smtClean="0"/>
              <a:pPr/>
              <a:t>28</a:t>
            </a:fld>
            <a:endParaRPr lang="en-US" dirty="0"/>
          </a:p>
        </p:txBody>
      </p:sp>
    </p:spTree>
    <p:extLst>
      <p:ext uri="{BB962C8B-B14F-4D97-AF65-F5344CB8AC3E}">
        <p14:creationId xmlns:p14="http://schemas.microsoft.com/office/powerpoint/2010/main" val="15971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2"/>
            <a:ext cx="6858000" cy="3243897"/>
          </a:xfrm>
        </p:spPr>
        <p:txBody>
          <a:bodyPr/>
          <a:lstStyle/>
          <a:p>
            <a:r>
              <a:rPr lang="en-US" b="1" dirty="0" smtClean="0"/>
              <a:t>Thank you!</a:t>
            </a:r>
            <a:br>
              <a:rPr lang="en-US" b="1" dirty="0" smtClean="0"/>
            </a:br>
            <a:r>
              <a:rPr lang="en-US" b="1" dirty="0" smtClean="0"/>
              <a:t/>
            </a:r>
            <a:br>
              <a:rPr lang="en-US" b="1" dirty="0" smtClean="0"/>
            </a:br>
            <a:r>
              <a:rPr lang="en-US" b="1" dirty="0"/>
              <a:t/>
            </a:r>
            <a:br>
              <a:rPr lang="en-US" b="1" dirty="0"/>
            </a:br>
            <a:r>
              <a:rPr lang="en-US" b="1" dirty="0" smtClean="0"/>
              <a:t>Questions?</a:t>
            </a:r>
            <a:endParaRPr lang="en-US" b="1" dirty="0"/>
          </a:p>
        </p:txBody>
      </p:sp>
    </p:spTree>
    <p:extLst>
      <p:ext uri="{BB962C8B-B14F-4D97-AF65-F5344CB8AC3E}">
        <p14:creationId xmlns:p14="http://schemas.microsoft.com/office/powerpoint/2010/main" val="693242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GEAC</a:t>
            </a:r>
            <a:endParaRPr lang="en-US" b="1" dirty="0"/>
          </a:p>
        </p:txBody>
      </p:sp>
      <p:sp>
        <p:nvSpPr>
          <p:cNvPr id="3" name="Content Placeholder 2"/>
          <p:cNvSpPr>
            <a:spLocks noGrp="1"/>
          </p:cNvSpPr>
          <p:nvPr>
            <p:ph idx="1"/>
          </p:nvPr>
        </p:nvSpPr>
        <p:spPr>
          <a:xfrm>
            <a:off x="393700" y="1752600"/>
            <a:ext cx="8293100" cy="4495800"/>
          </a:xfrm>
        </p:spPr>
        <p:txBody>
          <a:bodyPr/>
          <a:lstStyle/>
          <a:p>
            <a:r>
              <a:rPr lang="en-US" dirty="0" smtClean="0"/>
              <a:t>“The </a:t>
            </a:r>
            <a:r>
              <a:rPr lang="en-US" dirty="0"/>
              <a:t>Graduate Education Advisory Committee (GEAC) advises agency staff and Board Members on procedures, issues, and long-range planning relating to graduate </a:t>
            </a:r>
            <a:r>
              <a:rPr lang="en-US" dirty="0" smtClean="0"/>
              <a:t>education</a:t>
            </a:r>
          </a:p>
          <a:p>
            <a:r>
              <a:rPr lang="en-US" dirty="0" smtClean="0"/>
              <a:t>The GEAC is comprised of faculty and administrators from the state’s public and private universities, and health-related institutions, plus one non-voting student member.</a:t>
            </a:r>
          </a:p>
          <a:p>
            <a:pPr lvl="1"/>
            <a:endParaRPr lang="en-US" dirty="0"/>
          </a:p>
        </p:txBody>
      </p:sp>
      <p:sp>
        <p:nvSpPr>
          <p:cNvPr id="4" name="TextBox 3"/>
          <p:cNvSpPr txBox="1"/>
          <p:nvPr/>
        </p:nvSpPr>
        <p:spPr>
          <a:xfrm>
            <a:off x="5650351" y="6427113"/>
            <a:ext cx="3493649" cy="430887"/>
          </a:xfrm>
          <a:prstGeom prst="rect">
            <a:avLst/>
          </a:prstGeom>
          <a:noFill/>
        </p:spPr>
        <p:txBody>
          <a:bodyPr wrap="none" rtlCol="0">
            <a:spAutoFit/>
          </a:bodyPr>
          <a:lstStyle/>
          <a:p>
            <a:pPr marL="0" lvl="1"/>
            <a:r>
              <a:rPr lang="en-US" sz="2200" dirty="0">
                <a:solidFill>
                  <a:schemeClr val="bg1"/>
                </a:solidFill>
              </a:rPr>
              <a:t>Source: </a:t>
            </a:r>
            <a:r>
              <a:rPr lang="en-US" sz="2200" dirty="0" err="1" smtClean="0">
                <a:solidFill>
                  <a:schemeClr val="bg1"/>
                </a:solidFill>
              </a:rPr>
              <a:t>www.THECB.state.tx.us</a:t>
            </a:r>
            <a:endParaRPr lang="en-US" sz="2200" dirty="0">
              <a:solidFill>
                <a:schemeClr val="bg1"/>
              </a:solidFill>
            </a:endParaRPr>
          </a:p>
        </p:txBody>
      </p:sp>
    </p:spTree>
    <p:extLst>
      <p:ext uri="{BB962C8B-B14F-4D97-AF65-F5344CB8AC3E}">
        <p14:creationId xmlns:p14="http://schemas.microsoft.com/office/powerpoint/2010/main" val="2107667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Major topics discussed</a:t>
            </a:r>
            <a:endParaRPr lang="en-US" b="1" dirty="0"/>
          </a:p>
        </p:txBody>
      </p:sp>
      <p:sp>
        <p:nvSpPr>
          <p:cNvPr id="3" name="Content Placeholder 2"/>
          <p:cNvSpPr>
            <a:spLocks noGrp="1"/>
          </p:cNvSpPr>
          <p:nvPr>
            <p:ph idx="1"/>
          </p:nvPr>
        </p:nvSpPr>
        <p:spPr>
          <a:xfrm>
            <a:off x="381977" y="1705708"/>
            <a:ext cx="8293100" cy="4495800"/>
          </a:xfrm>
        </p:spPr>
        <p:txBody>
          <a:bodyPr/>
          <a:lstStyle/>
          <a:p>
            <a:r>
              <a:rPr lang="en-US" dirty="0" smtClean="0"/>
              <a:t>Texas Higher Education Coordinating Board’s 60x30TX strategic plan</a:t>
            </a:r>
          </a:p>
          <a:p>
            <a:r>
              <a:rPr lang="en-US" dirty="0" smtClean="0"/>
              <a:t>Competency-based education for graduate programs</a:t>
            </a:r>
          </a:p>
          <a:p>
            <a:r>
              <a:rPr lang="en-US" dirty="0" smtClean="0"/>
              <a:t>Characteristics of Professional Doctoral Programs</a:t>
            </a:r>
          </a:p>
          <a:p>
            <a:r>
              <a:rPr lang="en-US" dirty="0" smtClean="0"/>
              <a:t>RAND study on graduate education</a:t>
            </a:r>
            <a:endParaRPr lang="en-US" dirty="0"/>
          </a:p>
        </p:txBody>
      </p:sp>
    </p:spTree>
    <p:extLst>
      <p:ext uri="{BB962C8B-B14F-4D97-AF65-F5344CB8AC3E}">
        <p14:creationId xmlns:p14="http://schemas.microsoft.com/office/powerpoint/2010/main" val="820343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10" y="2286370"/>
            <a:ext cx="7886700" cy="4351338"/>
          </a:xfrm>
        </p:spPr>
        <p:txBody>
          <a:bodyPr>
            <a:normAutofit/>
          </a:bodyPr>
          <a:lstStyle/>
          <a:p>
            <a:r>
              <a:rPr lang="en-US" sz="2800" dirty="0" smtClean="0"/>
              <a:t>THECB’s strategic plan for 2015-2030</a:t>
            </a:r>
          </a:p>
          <a:p>
            <a:r>
              <a:rPr lang="en-US" sz="2800" dirty="0" smtClean="0"/>
              <a:t>Overarching goal: By 2030, at least 60 percent of Texans aged 25-34 will have a certificate or degree</a:t>
            </a:r>
          </a:p>
          <a:p>
            <a:pPr lvl="1"/>
            <a:r>
              <a:rPr lang="en-US" sz="2800" dirty="0" smtClean="0"/>
              <a:t>&gt;550,000 students by 2030</a:t>
            </a:r>
          </a:p>
          <a:p>
            <a:pPr lvl="1"/>
            <a:r>
              <a:rPr lang="en-US" sz="2800" dirty="0" smtClean="0"/>
              <a:t>Programs in support of this goal will have identifiable marketable skills</a:t>
            </a:r>
          </a:p>
          <a:p>
            <a:pPr lvl="1"/>
            <a:r>
              <a:rPr lang="en-US" sz="2800" dirty="0" smtClean="0"/>
              <a:t>By 2030, undergraduate student loan debt will not exceed 60% of first year wages for graduates of Texas public institutions</a:t>
            </a:r>
          </a:p>
        </p:txBody>
      </p:sp>
      <p:pic>
        <p:nvPicPr>
          <p:cNvPr id="5" name="Picture 4"/>
          <p:cNvPicPr>
            <a:picLocks noChangeAspect="1"/>
          </p:cNvPicPr>
          <p:nvPr/>
        </p:nvPicPr>
        <p:blipFill>
          <a:blip r:embed="rId2"/>
          <a:stretch>
            <a:fillRect/>
          </a:stretch>
        </p:blipFill>
        <p:spPr>
          <a:xfrm>
            <a:off x="1800446" y="191386"/>
            <a:ext cx="5285838" cy="1823958"/>
          </a:xfrm>
          <a:prstGeom prst="rect">
            <a:avLst/>
          </a:prstGeom>
        </p:spPr>
      </p:pic>
    </p:spTree>
    <p:extLst>
      <p:ext uri="{BB962C8B-B14F-4D97-AF65-F5344CB8AC3E}">
        <p14:creationId xmlns:p14="http://schemas.microsoft.com/office/powerpoint/2010/main" val="383654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280"/>
            <a:ext cx="8886091" cy="1325563"/>
          </a:xfrm>
        </p:spPr>
        <p:txBody>
          <a:bodyPr/>
          <a:lstStyle/>
          <a:p>
            <a:r>
              <a:rPr lang="en-US" b="1" dirty="0" smtClean="0">
                <a:latin typeface="Arial" charset="0"/>
                <a:ea typeface="Arial" charset="0"/>
                <a:cs typeface="Arial" charset="0"/>
              </a:rPr>
              <a:t>Competency-based graduate programs</a:t>
            </a:r>
            <a:endParaRPr lang="en-US" b="1" dirty="0">
              <a:latin typeface="Arial" charset="0"/>
              <a:ea typeface="Arial" charset="0"/>
              <a:cs typeface="Arial" charset="0"/>
            </a:endParaRPr>
          </a:p>
        </p:txBody>
      </p:sp>
      <p:sp>
        <p:nvSpPr>
          <p:cNvPr id="3" name="Content Placeholder 2"/>
          <p:cNvSpPr>
            <a:spLocks noGrp="1"/>
          </p:cNvSpPr>
          <p:nvPr>
            <p:ph idx="1"/>
          </p:nvPr>
        </p:nvSpPr>
        <p:spPr>
          <a:xfrm>
            <a:off x="628650" y="1825625"/>
            <a:ext cx="7886700" cy="3639510"/>
          </a:xfrm>
        </p:spPr>
        <p:txBody>
          <a:bodyPr>
            <a:normAutofit/>
          </a:bodyPr>
          <a:lstStyle/>
          <a:p>
            <a:r>
              <a:rPr lang="en-US" sz="2800" dirty="0" smtClean="0"/>
              <a:t>Potentially allows for prior (work) experience and education to count towards degree</a:t>
            </a:r>
          </a:p>
          <a:p>
            <a:r>
              <a:rPr lang="en-US" sz="2800" dirty="0" smtClean="0"/>
              <a:t>Attentive to skills and competencies</a:t>
            </a:r>
          </a:p>
          <a:p>
            <a:r>
              <a:rPr lang="en-US" sz="2800" dirty="0" smtClean="0"/>
              <a:t>Flexible curriculum</a:t>
            </a:r>
          </a:p>
          <a:p>
            <a:r>
              <a:rPr lang="en-US" sz="2800" dirty="0" smtClean="0"/>
              <a:t>Technology-rich</a:t>
            </a:r>
          </a:p>
          <a:p>
            <a:r>
              <a:rPr lang="en-US" sz="2800" dirty="0" smtClean="0"/>
              <a:t>Alternative cost models</a:t>
            </a:r>
          </a:p>
          <a:p>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03" y="1386289"/>
            <a:ext cx="8129476" cy="53767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7631"/>
            <a:ext cx="9144000" cy="5217041"/>
          </a:xfrm>
          <a:prstGeom prst="rect">
            <a:avLst/>
          </a:prstGeom>
        </p:spPr>
      </p:pic>
    </p:spTree>
    <p:extLst>
      <p:ext uri="{BB962C8B-B14F-4D97-AF65-F5344CB8AC3E}">
        <p14:creationId xmlns:p14="http://schemas.microsoft.com/office/powerpoint/2010/main" val="21431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365126"/>
            <a:ext cx="8792308" cy="1325563"/>
          </a:xfrm>
        </p:spPr>
        <p:txBody>
          <a:bodyPr/>
          <a:lstStyle/>
          <a:p>
            <a:r>
              <a:rPr lang="en-US" b="1" dirty="0" smtClean="0">
                <a:latin typeface="Arial" charset="0"/>
                <a:ea typeface="Arial" charset="0"/>
                <a:cs typeface="Arial" charset="0"/>
              </a:rPr>
              <a:t>Characteristics of </a:t>
            </a:r>
            <a:r>
              <a:rPr lang="en-US" b="1" u="sng" dirty="0" smtClean="0">
                <a:latin typeface="Arial" charset="0"/>
                <a:ea typeface="Arial" charset="0"/>
                <a:cs typeface="Arial" charset="0"/>
              </a:rPr>
              <a:t>Professional</a:t>
            </a:r>
            <a:r>
              <a:rPr lang="en-US" b="1" dirty="0" smtClean="0">
                <a:latin typeface="Arial" charset="0"/>
                <a:ea typeface="Arial" charset="0"/>
                <a:cs typeface="Arial" charset="0"/>
              </a:rPr>
              <a:t> Doctoral Programs</a:t>
            </a:r>
            <a:endParaRPr lang="en-US"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800" dirty="0" smtClean="0"/>
              <a:t>Akin to the “18 Characteristics of Doctoral Programs”</a:t>
            </a:r>
          </a:p>
          <a:p>
            <a:pPr lvl="1"/>
            <a:r>
              <a:rPr lang="en-US" sz="2800" dirty="0" smtClean="0"/>
              <a:t>Developed by the Graduate Education Advisory Committee to create a snapshot of all doctoral programs at public universities and health-related institutions.</a:t>
            </a:r>
          </a:p>
          <a:p>
            <a:pPr lvl="1"/>
            <a:r>
              <a:rPr lang="en-US" sz="2800" dirty="0" smtClean="0"/>
              <a:t>Created in 2008, revised in 2010</a:t>
            </a:r>
          </a:p>
          <a:p>
            <a:r>
              <a:rPr lang="en-US" sz="2800" dirty="0" smtClean="0"/>
              <a:t>Still in development</a:t>
            </a:r>
            <a:r>
              <a:rPr lang="is-IS" sz="2800" dirty="0" smtClean="0"/>
              <a:t>….</a:t>
            </a:r>
          </a:p>
          <a:p>
            <a:pPr lvl="1"/>
            <a:r>
              <a:rPr lang="en-US" sz="2800" dirty="0" smtClean="0"/>
              <a:t>S</a:t>
            </a:r>
            <a:r>
              <a:rPr lang="is-IS" sz="2800" dirty="0" smtClean="0"/>
              <a:t>tay tuned</a:t>
            </a:r>
            <a:endParaRPr lang="en-US" sz="2800" dirty="0" smtClean="0"/>
          </a:p>
        </p:txBody>
      </p:sp>
    </p:spTree>
    <p:extLst>
      <p:ext uri="{BB962C8B-B14F-4D97-AF65-F5344CB8AC3E}">
        <p14:creationId xmlns:p14="http://schemas.microsoft.com/office/powerpoint/2010/main" val="1919706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charset="0"/>
                <a:ea typeface="Arial" charset="0"/>
                <a:cs typeface="Arial" charset="0"/>
              </a:rPr>
              <a:t>The RAND study on Graduate Education</a:t>
            </a:r>
            <a:endParaRPr lang="en-US" dirty="0">
              <a:latin typeface="Arial" charset="0"/>
              <a:ea typeface="Arial" charset="0"/>
              <a:cs typeface="Arial" charset="0"/>
            </a:endParaRPr>
          </a:p>
        </p:txBody>
      </p:sp>
      <p:sp>
        <p:nvSpPr>
          <p:cNvPr id="7" name="Subtitle 6"/>
          <p:cNvSpPr>
            <a:spLocks noGrp="1"/>
          </p:cNvSpPr>
          <p:nvPr>
            <p:ph type="subTitle" idx="1"/>
          </p:nvPr>
        </p:nvSpPr>
        <p:spPr>
          <a:xfrm>
            <a:off x="1143000" y="3963545"/>
            <a:ext cx="6858000" cy="1655762"/>
          </a:xfrm>
        </p:spPr>
        <p:txBody>
          <a:bodyPr>
            <a:normAutofit/>
          </a:bodyPr>
          <a:lstStyle/>
          <a:p>
            <a:r>
              <a:rPr lang="en-US" sz="2200" dirty="0" smtClean="0"/>
              <a:t>The following slides are a courtesy of:</a:t>
            </a:r>
          </a:p>
          <a:p>
            <a:r>
              <a:rPr lang="en-US" sz="2200" dirty="0" smtClean="0"/>
              <a:t> Charles A. Goldman, PhD</a:t>
            </a:r>
          </a:p>
          <a:p>
            <a:r>
              <a:rPr lang="en-US" sz="2200" dirty="0" smtClean="0"/>
              <a:t>Senior Economist at RAND Corporation</a:t>
            </a:r>
            <a:endParaRPr lang="en-US" sz="2200" dirty="0"/>
          </a:p>
        </p:txBody>
      </p:sp>
    </p:spTree>
    <p:extLst>
      <p:ext uri="{BB962C8B-B14F-4D97-AF65-F5344CB8AC3E}">
        <p14:creationId xmlns:p14="http://schemas.microsoft.com/office/powerpoint/2010/main" val="11240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10" name="TextBox 9"/>
          <p:cNvSpPr txBox="1"/>
          <p:nvPr/>
        </p:nvSpPr>
        <p:spPr>
          <a:xfrm>
            <a:off x="0" y="0"/>
            <a:ext cx="4572000" cy="6857999"/>
          </a:xfrm>
          <a:prstGeom prst="rect">
            <a:avLst/>
          </a:prstGeom>
          <a:solidFill>
            <a:srgbClr val="FFFFFF">
              <a:alpha val="62000"/>
            </a:srgbClr>
          </a:solidFill>
          <a:effectLst/>
        </p:spPr>
        <p:txBody>
          <a:bodyPr wrap="square" lIns="274320" tIns="274320" rIns="274320" bIns="274320" rtlCol="0" anchor="t" anchorCtr="0">
            <a:noAutofit/>
          </a:bodyPr>
          <a:lstStyle/>
          <a:p>
            <a:pPr>
              <a:lnSpc>
                <a:spcPct val="90000"/>
              </a:lnSpc>
              <a:spcAft>
                <a:spcPts val="1800"/>
              </a:spcAft>
            </a:pPr>
            <a:r>
              <a:rPr lang="en-US" sz="3600" b="1" dirty="0">
                <a:solidFill>
                  <a:srgbClr val="7030A0"/>
                </a:solidFill>
                <a:cs typeface="Franklin Gothic Book"/>
              </a:rPr>
              <a:t>Managing the Expansion of Graduate Education in </a:t>
            </a:r>
            <a:r>
              <a:rPr lang="en-US" sz="3600" b="1" dirty="0" smtClean="0">
                <a:solidFill>
                  <a:srgbClr val="7030A0"/>
                </a:solidFill>
                <a:cs typeface="Franklin Gothic Book"/>
              </a:rPr>
              <a:t>Texas</a:t>
            </a:r>
          </a:p>
          <a:p>
            <a:pPr>
              <a:lnSpc>
                <a:spcPct val="90000"/>
              </a:lnSpc>
              <a:spcAft>
                <a:spcPts val="1800"/>
              </a:spcAft>
            </a:pPr>
            <a:r>
              <a:rPr lang="en-US" sz="2400" b="1" dirty="0">
                <a:solidFill>
                  <a:srgbClr val="000000"/>
                </a:solidFill>
                <a:cs typeface="Franklin Gothic Book"/>
              </a:rPr>
              <a:t>Rita </a:t>
            </a:r>
            <a:r>
              <a:rPr lang="en-US" sz="2400" b="1" dirty="0" smtClean="0">
                <a:solidFill>
                  <a:srgbClr val="000000"/>
                </a:solidFill>
                <a:cs typeface="Franklin Gothic Book"/>
              </a:rPr>
              <a:t>Karam</a:t>
            </a:r>
            <a:br>
              <a:rPr lang="en-US" sz="2400" b="1" dirty="0" smtClean="0">
                <a:solidFill>
                  <a:srgbClr val="000000"/>
                </a:solidFill>
                <a:cs typeface="Franklin Gothic Book"/>
              </a:rPr>
            </a:br>
            <a:r>
              <a:rPr lang="en-US" sz="2400" b="1" dirty="0" smtClean="0">
                <a:solidFill>
                  <a:srgbClr val="000000"/>
                </a:solidFill>
                <a:cs typeface="Franklin Gothic Book"/>
              </a:rPr>
              <a:t>Charles </a:t>
            </a:r>
            <a:r>
              <a:rPr lang="en-US" sz="2400" b="1" dirty="0">
                <a:solidFill>
                  <a:srgbClr val="000000"/>
                </a:solidFill>
                <a:cs typeface="Franklin Gothic Book"/>
              </a:rPr>
              <a:t>A. </a:t>
            </a:r>
            <a:r>
              <a:rPr lang="en-US" sz="2400" b="1" dirty="0" smtClean="0">
                <a:solidFill>
                  <a:srgbClr val="000000"/>
                </a:solidFill>
                <a:cs typeface="Franklin Gothic Book"/>
              </a:rPr>
              <a:t>Goldman</a:t>
            </a:r>
            <a:br>
              <a:rPr lang="en-US" sz="2400" b="1" dirty="0" smtClean="0">
                <a:solidFill>
                  <a:srgbClr val="000000"/>
                </a:solidFill>
                <a:cs typeface="Franklin Gothic Book"/>
              </a:rPr>
            </a:br>
            <a:r>
              <a:rPr lang="en-US" sz="2400" b="1" dirty="0" smtClean="0">
                <a:solidFill>
                  <a:srgbClr val="000000"/>
                </a:solidFill>
                <a:cs typeface="Franklin Gothic Book"/>
              </a:rPr>
              <a:t>Daniel </a:t>
            </a:r>
            <a:r>
              <a:rPr lang="en-US" sz="2400" b="1" dirty="0" err="1" smtClean="0">
                <a:solidFill>
                  <a:srgbClr val="000000"/>
                </a:solidFill>
                <a:cs typeface="Franklin Gothic Book"/>
              </a:rPr>
              <a:t>Basco</a:t>
            </a:r>
            <a:r>
              <a:rPr lang="en-US" sz="2400" b="1" dirty="0" smtClean="0">
                <a:solidFill>
                  <a:srgbClr val="000000"/>
                </a:solidFill>
                <a:cs typeface="Franklin Gothic Book"/>
              </a:rPr>
              <a:t/>
            </a:r>
            <a:br>
              <a:rPr lang="en-US" sz="2400" b="1" dirty="0" smtClean="0">
                <a:solidFill>
                  <a:srgbClr val="000000"/>
                </a:solidFill>
                <a:cs typeface="Franklin Gothic Book"/>
              </a:rPr>
            </a:br>
            <a:r>
              <a:rPr lang="en-US" sz="2400" b="1" dirty="0" smtClean="0">
                <a:solidFill>
                  <a:srgbClr val="000000"/>
                </a:solidFill>
                <a:cs typeface="Franklin Gothic Book"/>
              </a:rPr>
              <a:t>Diana Carew</a:t>
            </a:r>
          </a:p>
          <a:p>
            <a:pPr>
              <a:lnSpc>
                <a:spcPct val="90000"/>
              </a:lnSpc>
              <a:spcAft>
                <a:spcPts val="1800"/>
              </a:spcAft>
            </a:pPr>
            <a:r>
              <a:rPr lang="en-US" sz="2400" b="1" dirty="0" smtClean="0">
                <a:solidFill>
                  <a:srgbClr val="000000"/>
                </a:solidFill>
                <a:cs typeface="Franklin Gothic Book"/>
              </a:rPr>
              <a:t>September </a:t>
            </a:r>
            <a:r>
              <a:rPr lang="en-US" sz="2400" b="1" dirty="0" smtClean="0">
                <a:solidFill>
                  <a:srgbClr val="000000"/>
                </a:solidFill>
                <a:latin typeface="Franklin Gothic Book"/>
                <a:cs typeface="Franklin Gothic Book"/>
              </a:rPr>
              <a:t>2016</a:t>
            </a:r>
          </a:p>
          <a:p>
            <a:pPr>
              <a:lnSpc>
                <a:spcPct val="90000"/>
              </a:lnSpc>
            </a:pPr>
            <a:r>
              <a:rPr lang="en-US" sz="1400" dirty="0"/>
              <a:t>This </a:t>
            </a:r>
            <a:r>
              <a:rPr lang="en-US" sz="1400" dirty="0" smtClean="0"/>
              <a:t>briefing has </a:t>
            </a:r>
            <a:r>
              <a:rPr lang="en-US" sz="1400" dirty="0"/>
              <a:t>not been formally reviewed, edited, or cleared for public release. It should not be cited without the permission of the RAND Corporation. RAND's publications do not necessarily reflect the opinions of its research clients and sponsors. </a:t>
            </a:r>
          </a:p>
        </p:txBody>
      </p:sp>
      <p:pic>
        <p:nvPicPr>
          <p:cNvPr id="4" name="Picture 7" descr="education_RGB.gif                                              00017AC6Macintosh HD                   BB0648D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1972" y="6004771"/>
            <a:ext cx="1744909" cy="5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83B2219B-A352-AE49-8A34-F169F5F50B5A}" type="slidenum">
              <a:rPr lang="en-US" smtClean="0"/>
              <a:pPr/>
              <a:t>9</a:t>
            </a:fld>
            <a:endParaRPr lang="en-US" dirty="0"/>
          </a:p>
        </p:txBody>
      </p:sp>
    </p:spTree>
    <p:extLst>
      <p:ext uri="{BB962C8B-B14F-4D97-AF65-F5344CB8AC3E}">
        <p14:creationId xmlns:p14="http://schemas.microsoft.com/office/powerpoint/2010/main" val="121938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PT_Template_ecj">
  <a:themeElements>
    <a:clrScheme name="Custom 2">
      <a:dk1>
        <a:sysClr val="windowText" lastClr="000000"/>
      </a:dk1>
      <a:lt1>
        <a:sysClr val="window" lastClr="FFFFFF"/>
      </a:lt1>
      <a:dk2>
        <a:srgbClr val="1F497D"/>
      </a:dk2>
      <a:lt2>
        <a:srgbClr val="EEECE1"/>
      </a:lt2>
      <a:accent1>
        <a:srgbClr val="4F81BD"/>
      </a:accent1>
      <a:accent2>
        <a:srgbClr val="BB0D1E"/>
      </a:accent2>
      <a:accent3>
        <a:srgbClr val="9BBB59"/>
      </a:accent3>
      <a:accent4>
        <a:srgbClr val="753CAE"/>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8100" cmpd="sng">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NTHSC green theme with IAADR logo">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PPT_Template_ecj.potx</Template>
  <TotalTime>37443</TotalTime>
  <Words>1024</Words>
  <Application>Microsoft Macintosh PowerPoint</Application>
  <PresentationFormat>On-screen Show (4:3)</PresentationFormat>
  <Paragraphs>203</Paragraphs>
  <Slides>29</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Arial Narrow</vt:lpstr>
      <vt:lpstr>Calibri</vt:lpstr>
      <vt:lpstr>Calibri Light</vt:lpstr>
      <vt:lpstr>Franklin Gothic Book</vt:lpstr>
      <vt:lpstr>Futura Std Book</vt:lpstr>
      <vt:lpstr>ＭＳ Ｐゴシック</vt:lpstr>
      <vt:lpstr>Tahoma</vt:lpstr>
      <vt:lpstr>Times New Roman</vt:lpstr>
      <vt:lpstr>Verdana</vt:lpstr>
      <vt:lpstr>PPT_Template_ecj</vt:lpstr>
      <vt:lpstr>Office Theme</vt:lpstr>
      <vt:lpstr>UNTHSC green theme with IAADR logo</vt:lpstr>
      <vt:lpstr>Graduate Education Advisory Committee (GEAC) update</vt:lpstr>
      <vt:lpstr>A report on two key areas</vt:lpstr>
      <vt:lpstr>What is the GEAC</vt:lpstr>
      <vt:lpstr>Major topics discussed</vt:lpstr>
      <vt:lpstr>PowerPoint Presentation</vt:lpstr>
      <vt:lpstr>Competency-based graduate programs</vt:lpstr>
      <vt:lpstr>Characteristics of Professional Doctoral Programs</vt:lpstr>
      <vt:lpstr>The RAND study on Graduate Education</vt:lpstr>
      <vt:lpstr>PowerPoint Presentation</vt:lpstr>
      <vt:lpstr>The study has three objectives (and intended to support the 60x30TX Strategic Plan)</vt:lpstr>
      <vt:lpstr>We conducted seven tasks</vt:lpstr>
      <vt:lpstr>For the case studies, we selected 12 institutions to represent all public higher education peer groups</vt:lpstr>
      <vt:lpstr>We interviewed representatives of several groups</vt:lpstr>
      <vt:lpstr>Project Schedule</vt:lpstr>
      <vt:lpstr>Position of Texas in graduate education and research</vt:lpstr>
      <vt:lpstr>Logic model describes relationships between graduate education and research and Texas state interests</vt:lpstr>
      <vt:lpstr>Texas has increased graduate degrees by 41%, but still produces fewer than CA and NY</vt:lpstr>
      <vt:lpstr>Overall federal R&amp;D funding has been flat (except for stimulus); Texas’s share is declining</vt:lpstr>
      <vt:lpstr>Despite not growing federal R&amp;D funding, Texas has significantly increased its recognized research universities</vt:lpstr>
      <vt:lpstr>Texas graduate production is increasing  most in business and health</vt:lpstr>
      <vt:lpstr>Texas labor market demand and need for graduate education </vt:lpstr>
      <vt:lpstr>Business, Healthcare, and Education Occupations Have Highest Projected Demand</vt:lpstr>
      <vt:lpstr>Findings from Texas case studies on graduate program decision-making and proposal processes</vt:lpstr>
      <vt:lpstr>We find multiple motivators that drive institutions to propose new graduate programs </vt:lpstr>
      <vt:lpstr>Conclusions and Recommendations</vt:lpstr>
      <vt:lpstr>Texas is likely to need increased activity in graduate education and research</vt:lpstr>
      <vt:lpstr>Expansion of graduate education could fuel  prestige-seeking </vt:lpstr>
      <vt:lpstr>The study makes key recommendations</vt:lpstr>
      <vt:lpstr>Thank you!   Questions?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Erin-Elizabeth Johnson</dc:creator>
  <cp:lastModifiedBy>Singh, Meharvan</cp:lastModifiedBy>
  <cp:revision>871</cp:revision>
  <cp:lastPrinted>2016-03-16T21:30:05Z</cp:lastPrinted>
  <dcterms:created xsi:type="dcterms:W3CDTF">2013-12-16T13:29:24Z</dcterms:created>
  <dcterms:modified xsi:type="dcterms:W3CDTF">2016-09-26T22:12:51Z</dcterms:modified>
</cp:coreProperties>
</file>