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2.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3.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4.xml" ContentType="application/vnd.openxmlformats-officedocument.presentationml.notesSlid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5.xml" ContentType="application/vnd.openxmlformats-officedocument.presentationml.notesSlid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6.xml" ContentType="application/vnd.openxmlformats-officedocument.presentationml.notesSlid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62" r:id="rId2"/>
    <p:sldId id="278" r:id="rId3"/>
    <p:sldId id="300" r:id="rId4"/>
    <p:sldId id="303" r:id="rId5"/>
    <p:sldId id="289" r:id="rId6"/>
    <p:sldId id="299" r:id="rId7"/>
    <p:sldId id="277" r:id="rId8"/>
    <p:sldId id="280" r:id="rId9"/>
    <p:sldId id="281" r:id="rId10"/>
    <p:sldId id="282" r:id="rId11"/>
    <p:sldId id="283" r:id="rId12"/>
    <p:sldId id="284" r:id="rId13"/>
    <p:sldId id="285" r:id="rId14"/>
    <p:sldId id="286" r:id="rId15"/>
    <p:sldId id="306" r:id="rId16"/>
    <p:sldId id="301" r:id="rId17"/>
    <p:sldId id="307" r:id="rId18"/>
    <p:sldId id="295" r:id="rId19"/>
    <p:sldId id="292" r:id="rId20"/>
    <p:sldId id="294" r:id="rId21"/>
    <p:sldId id="298" r:id="rId22"/>
    <p:sldId id="261" r:id="rId23"/>
    <p:sldId id="304"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F84"/>
    <a:srgbClr val="5F5F5F"/>
    <a:srgbClr val="F6B11A"/>
    <a:srgbClr val="A81D40"/>
    <a:srgbClr val="FFE5FF"/>
    <a:srgbClr val="F66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62" autoAdjust="0"/>
    <p:restoredTop sz="57637" autoAdjust="0"/>
  </p:normalViewPr>
  <p:slideViewPr>
    <p:cSldViewPr snapToGrid="0">
      <p:cViewPr varScale="1">
        <p:scale>
          <a:sx n="48" d="100"/>
          <a:sy n="48" d="100"/>
        </p:scale>
        <p:origin x="902" y="43"/>
      </p:cViewPr>
      <p:guideLst/>
    </p:cSldViewPr>
  </p:slideViewPr>
  <p:outlineViewPr>
    <p:cViewPr>
      <p:scale>
        <a:sx n="33" d="100"/>
        <a:sy n="33" d="100"/>
      </p:scale>
      <p:origin x="0" y="0"/>
    </p:cViewPr>
  </p:outlineViewPr>
  <p:notesTextViewPr>
    <p:cViewPr>
      <p:scale>
        <a:sx n="150" d="100"/>
        <a:sy n="150" d="100"/>
      </p:scale>
      <p:origin x="0" y="0"/>
    </p:cViewPr>
  </p:notesTextViewPr>
  <p:sorterViewPr>
    <p:cViewPr varScale="1">
      <p:scale>
        <a:sx n="100" d="100"/>
        <a:sy n="100" d="100"/>
      </p:scale>
      <p:origin x="0" y="0"/>
    </p:cViewPr>
  </p:sorterViewPr>
  <p:notesViewPr>
    <p:cSldViewPr snapToGrid="0">
      <p:cViewPr>
        <p:scale>
          <a:sx n="90" d="100"/>
          <a:sy n="90" d="100"/>
        </p:scale>
        <p:origin x="1037"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NailosJR\Desktop\Graduate%20Level%20Occupation%20Wage%20Award%20and%20Program%20Data.xlsx"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C:\Users\NailosJR\Downloads\Projections%20Report.xlsx" TargetMode="External"/><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NailosJR\Downloads\Projections%20Report%20(1).xlsx" TargetMode="External"/><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NailosJR\Desktop\Projections%20Report%20capital%20area.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NailosJR\Desktop\Graduate%20Level%20Occupation%20Wage%20Award%20and%20Program%20Data.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C:\Users\NailosJR\Desktop\Graduate%20Level%20Occupation%20Wage%20Award%20and%20Program%20Data.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C:\Users\NailosJR\Desktop\Graduate%20Level%20Occupation%20Wage%20Award%20and%20Program%20Data.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file:///C:\Users\NailosJR\Desktop\Graduate%20Level%20Occupation%20Wage%20Award%20and%20Program%20Data.xlsx"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file:///C:\Users\NailosJR\Desktop\Graduate%20Level%20Occupation%20Wage%20Award%20and%20Program%20Data.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'Graduate Level Awards'!$O$174</c:f>
              <c:strCache>
                <c:ptCount val="1"/>
                <c:pt idx="0">
                  <c:v>Grand Total</c:v>
                </c:pt>
              </c:strCache>
            </c:strRef>
          </c:tx>
          <c:spPr>
            <a:solidFill>
              <a:schemeClr val="accent4"/>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'Graduate Level Awards'!$P$173:$T$173</c:f>
              <c:numCache>
                <c:formatCode>General</c:formatCode>
                <c:ptCount val="5"/>
                <c:pt idx="0">
                  <c:v>2014</c:v>
                </c:pt>
                <c:pt idx="1">
                  <c:v>2015</c:v>
                </c:pt>
                <c:pt idx="2">
                  <c:v>2016</c:v>
                </c:pt>
                <c:pt idx="3">
                  <c:v>2017</c:v>
                </c:pt>
                <c:pt idx="4">
                  <c:v>2018</c:v>
                </c:pt>
              </c:numCache>
            </c:numRef>
          </c:cat>
          <c:val>
            <c:numRef>
              <c:f>'Graduate Level Awards'!$P$174:$T$174</c:f>
              <c:numCache>
                <c:formatCode>General</c:formatCode>
                <c:ptCount val="5"/>
                <c:pt idx="0">
                  <c:v>43781</c:v>
                </c:pt>
                <c:pt idx="1">
                  <c:v>46902</c:v>
                </c:pt>
                <c:pt idx="2">
                  <c:v>49654</c:v>
                </c:pt>
                <c:pt idx="3">
                  <c:v>50499</c:v>
                </c:pt>
                <c:pt idx="4">
                  <c:v>51833</c:v>
                </c:pt>
              </c:numCache>
            </c:numRef>
          </c:val>
          <c:extLst xmlns:c16r2="http://schemas.microsoft.com/office/drawing/2015/06/chart">
            <c:ext xmlns:c16="http://schemas.microsoft.com/office/drawing/2014/chart" uri="{C3380CC4-5D6E-409C-BE32-E72D297353CC}">
              <c16:uniqueId val="{00000000-0A00-45C6-AEAA-1E257759FCBB}"/>
            </c:ext>
          </c:extLst>
        </c:ser>
        <c:dLbls>
          <c:showLegendKey val="0"/>
          <c:showVal val="0"/>
          <c:showCatName val="0"/>
          <c:showSerName val="0"/>
          <c:showPercent val="0"/>
          <c:showBubbleSize val="0"/>
        </c:dLbls>
        <c:gapWidth val="219"/>
        <c:axId val="181291056"/>
        <c:axId val="181291616"/>
      </c:barChart>
      <c:barChart>
        <c:barDir val="col"/>
        <c:grouping val="clustered"/>
        <c:varyColors val="0"/>
        <c:ser>
          <c:idx val="1"/>
          <c:order val="1"/>
          <c:tx>
            <c:strRef>
              <c:f>'Graduate Level Awards'!$O$175</c:f>
              <c:strCache>
                <c:ptCount val="1"/>
                <c:pt idx="0">
                  <c:v>Master's</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rIns="822960" anchor="ctr" anchorCtr="1"/>
              <a:lstStyle/>
              <a:p>
                <a:pPr>
                  <a:defRPr sz="1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rect">
                    <a:avLst/>
                  </a:prstGeom>
                </c15:spPr>
                <c15:layout/>
                <c15:showLeaderLines val="1"/>
                <c15:leaderLines>
                  <c:spPr>
                    <a:ln w="9525" cap="flat" cmpd="sng" algn="ctr">
                      <a:solidFill>
                        <a:schemeClr val="tx1">
                          <a:lumMod val="35000"/>
                          <a:lumOff val="65000"/>
                        </a:schemeClr>
                      </a:solidFill>
                      <a:round/>
                    </a:ln>
                    <a:effectLst/>
                  </c:spPr>
                </c15:leaderLines>
              </c:ext>
            </c:extLst>
          </c:dLbls>
          <c:val>
            <c:numRef>
              <c:f>'Graduate Level Awards'!$P$175:$T$175</c:f>
              <c:numCache>
                <c:formatCode>General</c:formatCode>
                <c:ptCount val="5"/>
                <c:pt idx="0">
                  <c:v>35403</c:v>
                </c:pt>
                <c:pt idx="1">
                  <c:v>38405</c:v>
                </c:pt>
                <c:pt idx="2">
                  <c:v>41217</c:v>
                </c:pt>
                <c:pt idx="3">
                  <c:v>41959</c:v>
                </c:pt>
                <c:pt idx="4">
                  <c:v>43076</c:v>
                </c:pt>
              </c:numCache>
            </c:numRef>
          </c:val>
          <c:extLst xmlns:c16r2="http://schemas.microsoft.com/office/drawing/2015/06/chart">
            <c:ext xmlns:c16="http://schemas.microsoft.com/office/drawing/2014/chart" uri="{C3380CC4-5D6E-409C-BE32-E72D297353CC}">
              <c16:uniqueId val="{00000001-0A00-45C6-AEAA-1E257759FCBB}"/>
            </c:ext>
          </c:extLst>
        </c:ser>
        <c:ser>
          <c:idx val="2"/>
          <c:order val="2"/>
          <c:tx>
            <c:strRef>
              <c:f>'Graduate Level Awards'!$O$176</c:f>
              <c:strCache>
                <c:ptCount val="1"/>
                <c:pt idx="0">
                  <c:v>Doctoral</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822960" anchor="b" anchorCtr="1"/>
              <a:lstStyle/>
              <a:p>
                <a:pPr>
                  <a:defRPr sz="1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rect">
                    <a:avLst/>
                  </a:prstGeom>
                </c15:spPr>
                <c15:layout/>
                <c15:showLeaderLines val="1"/>
                <c15:leaderLines>
                  <c:spPr>
                    <a:ln w="9525" cap="flat" cmpd="sng" algn="ctr">
                      <a:solidFill>
                        <a:schemeClr val="tx1">
                          <a:lumMod val="35000"/>
                          <a:lumOff val="65000"/>
                        </a:schemeClr>
                      </a:solidFill>
                      <a:round/>
                    </a:ln>
                    <a:effectLst/>
                  </c:spPr>
                </c15:leaderLines>
              </c:ext>
            </c:extLst>
          </c:dLbls>
          <c:val>
            <c:numRef>
              <c:f>'Graduate Level Awards'!$P$176:$T$176</c:f>
              <c:numCache>
                <c:formatCode>General</c:formatCode>
                <c:ptCount val="5"/>
                <c:pt idx="0">
                  <c:v>8378</c:v>
                </c:pt>
                <c:pt idx="1">
                  <c:v>8497</c:v>
                </c:pt>
                <c:pt idx="2">
                  <c:v>8437</c:v>
                </c:pt>
                <c:pt idx="3">
                  <c:v>8540</c:v>
                </c:pt>
                <c:pt idx="4">
                  <c:v>8757</c:v>
                </c:pt>
              </c:numCache>
            </c:numRef>
          </c:val>
          <c:extLst xmlns:c16r2="http://schemas.microsoft.com/office/drawing/2015/06/chart">
            <c:ext xmlns:c16="http://schemas.microsoft.com/office/drawing/2014/chart" uri="{C3380CC4-5D6E-409C-BE32-E72D297353CC}">
              <c16:uniqueId val="{00000002-0A00-45C6-AEAA-1E257759FCBB}"/>
            </c:ext>
          </c:extLst>
        </c:ser>
        <c:dLbls>
          <c:showLegendKey val="0"/>
          <c:showVal val="0"/>
          <c:showCatName val="0"/>
          <c:showSerName val="0"/>
          <c:showPercent val="0"/>
          <c:showBubbleSize val="0"/>
        </c:dLbls>
        <c:gapWidth val="219"/>
        <c:axId val="181963552"/>
        <c:axId val="181292176"/>
      </c:barChart>
      <c:catAx>
        <c:axId val="181291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81291616"/>
        <c:crosses val="autoZero"/>
        <c:auto val="1"/>
        <c:lblAlgn val="ctr"/>
        <c:lblOffset val="100"/>
        <c:noMultiLvlLbl val="0"/>
      </c:catAx>
      <c:valAx>
        <c:axId val="181291616"/>
        <c:scaling>
          <c:orientation val="minMax"/>
          <c:min val="0"/>
        </c:scaling>
        <c:delete val="1"/>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crossAx val="181291056"/>
        <c:crosses val="autoZero"/>
        <c:crossBetween val="between"/>
      </c:valAx>
      <c:valAx>
        <c:axId val="181292176"/>
        <c:scaling>
          <c:orientation val="minMax"/>
          <c:max val="60000"/>
        </c:scaling>
        <c:delete val="1"/>
        <c:axPos val="r"/>
        <c:numFmt formatCode="General" sourceLinked="1"/>
        <c:majorTickMark val="out"/>
        <c:minorTickMark val="none"/>
        <c:tickLblPos val="nextTo"/>
        <c:crossAx val="181963552"/>
        <c:crosses val="max"/>
        <c:crossBetween val="between"/>
      </c:valAx>
      <c:catAx>
        <c:axId val="181963552"/>
        <c:scaling>
          <c:orientation val="minMax"/>
        </c:scaling>
        <c:delete val="1"/>
        <c:axPos val="b"/>
        <c:majorTickMark val="out"/>
        <c:minorTickMark val="none"/>
        <c:tickLblPos val="nextTo"/>
        <c:crossAx val="181292176"/>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600">
          <a:solidFill>
            <a:schemeClr val="tx1"/>
          </a:solidFil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solidFill>
                <a:latin typeface="+mn-lt"/>
                <a:ea typeface="+mn-ea"/>
                <a:cs typeface="+mn-cs"/>
              </a:defRPr>
            </a:pPr>
            <a:r>
              <a:rPr lang="en-US" dirty="0"/>
              <a:t>Education Admin., Elementary &amp; Secondary</a:t>
            </a:r>
          </a:p>
        </c:rich>
      </c:tx>
      <c:layout/>
      <c:overlay val="0"/>
      <c:spPr>
        <a:noFill/>
        <a:ln>
          <a:noFill/>
        </a:ln>
        <a:effectLst/>
      </c:spPr>
      <c:txPr>
        <a:bodyPr rot="0" spcFirstLastPara="1" vertOverflow="ellipsis" vert="horz" wrap="square" anchor="ctr" anchorCtr="1"/>
        <a:lstStyle/>
        <a:p>
          <a:pPr>
            <a:defRPr sz="1920" b="0"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tx>
            <c:strRef>
              <c:f>Sheet4!$G$2</c:f>
              <c:strCache>
                <c:ptCount val="1"/>
                <c:pt idx="0">
                  <c:v>Change in Employment</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2BDD-4AA1-A474-0517B356D937}"/>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2BDD-4AA1-A474-0517B356D937}"/>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2BDD-4AA1-A474-0517B356D937}"/>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2BDD-4AA1-A474-0517B356D937}"/>
              </c:ext>
            </c:extLst>
          </c:dPt>
          <c:dLbls>
            <c:dLbl>
              <c:idx val="0"/>
              <c:layout>
                <c:manualLayout>
                  <c:x val="9.1134441528142313E-8"/>
                  <c:y val="2.0198938686184789E-2"/>
                </c:manualLayout>
              </c:layout>
              <c:dLblPos val="bestFit"/>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1-2BDD-4AA1-A474-0517B356D937}"/>
                </c:ext>
                <c:ext xmlns:c15="http://schemas.microsoft.com/office/drawing/2012/chart" uri="{CE6537A1-D6FC-4f65-9D91-7224C49458BB}">
                  <c15:layout>
                    <c:manualLayout>
                      <c:w val="0.28857629775444732"/>
                      <c:h val="9.2889412150158474E-2"/>
                    </c:manualLayout>
                  </c15:layout>
                </c:ext>
              </c:extLst>
            </c:dLbl>
            <c:numFmt formatCode="#,##0" sourceLinked="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Sheet4!$F$3:$F$6</c:f>
              <c:strCache>
                <c:ptCount val="4"/>
                <c:pt idx="0">
                  <c:v>Capital Area</c:v>
                </c:pt>
                <c:pt idx="1">
                  <c:v>Gulf Coast</c:v>
                </c:pt>
                <c:pt idx="2">
                  <c:v>Tarrant County</c:v>
                </c:pt>
                <c:pt idx="3">
                  <c:v>All other WDAs</c:v>
                </c:pt>
              </c:strCache>
            </c:strRef>
          </c:cat>
          <c:val>
            <c:numRef>
              <c:f>Sheet4!$G$3:$G$6</c:f>
              <c:numCache>
                <c:formatCode>General</c:formatCode>
                <c:ptCount val="4"/>
                <c:pt idx="0">
                  <c:v>237</c:v>
                </c:pt>
                <c:pt idx="1">
                  <c:v>1237</c:v>
                </c:pt>
                <c:pt idx="2">
                  <c:v>370</c:v>
                </c:pt>
                <c:pt idx="3">
                  <c:v>3399</c:v>
                </c:pt>
              </c:numCache>
            </c:numRef>
          </c:val>
          <c:extLst xmlns:c16r2="http://schemas.microsoft.com/office/drawing/2015/06/chart">
            <c:ext xmlns:c16="http://schemas.microsoft.com/office/drawing/2014/chart" uri="{C3380CC4-5D6E-409C-BE32-E72D297353CC}">
              <c16:uniqueId val="{00000008-2BDD-4AA1-A474-0517B356D93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600">
          <a:solidFill>
            <a:schemeClr val="tx1"/>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solidFill>
                <a:latin typeface="+mn-lt"/>
                <a:ea typeface="+mn-ea"/>
                <a:cs typeface="+mn-cs"/>
              </a:defRPr>
            </a:pPr>
            <a:r>
              <a:rPr lang="en-US"/>
              <a:t>Nurse Practitioners</a:t>
            </a:r>
          </a:p>
        </c:rich>
      </c:tx>
      <c:layout/>
      <c:overlay val="0"/>
      <c:spPr>
        <a:noFill/>
        <a:ln>
          <a:noFill/>
        </a:ln>
        <a:effectLst/>
      </c:spPr>
      <c:txPr>
        <a:bodyPr rot="0" spcFirstLastPara="1" vertOverflow="ellipsis" vert="horz" wrap="square" anchor="ctr" anchorCtr="1"/>
        <a:lstStyle/>
        <a:p>
          <a:pPr>
            <a:defRPr sz="1920" b="0"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tx>
            <c:strRef>
              <c:f>'[Projections Report (1).xlsx]Projections Report'!$W$6</c:f>
              <c:strCache>
                <c:ptCount val="1"/>
                <c:pt idx="0">
                  <c:v>Count</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4768-4D4A-A121-5EF20F71623C}"/>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4768-4D4A-A121-5EF20F71623C}"/>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4768-4D4A-A121-5EF20F71623C}"/>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4768-4D4A-A121-5EF20F71623C}"/>
              </c:ext>
            </c:extLst>
          </c:dPt>
          <c:dLbls>
            <c:dLbl>
              <c:idx val="0"/>
              <c:layout>
                <c:manualLayout>
                  <c:x val="6.3962379702537181E-2"/>
                  <c:y val="5.7649779036691579E-2"/>
                </c:manualLayout>
              </c:layout>
              <c:dLblPos val="bestFit"/>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1-4768-4D4A-A121-5EF20F71623C}"/>
                </c:ext>
                <c:ext xmlns:c15="http://schemas.microsoft.com/office/drawing/2012/chart" uri="{CE6537A1-D6FC-4f65-9D91-7224C49458BB}">
                  <c15:layout>
                    <c:manualLayout>
                      <c:w val="0.34963867016622924"/>
                      <c:h val="0.15970309332125041"/>
                    </c:manualLayout>
                  </c15:layout>
                </c:ext>
              </c:extLst>
            </c:dLbl>
            <c:dLbl>
              <c:idx val="1"/>
              <c:layout>
                <c:manualLayout>
                  <c:x val="-5.5574834139752909E-3"/>
                  <c:y val="-7.5745532846665992E-2"/>
                </c:manualLayout>
              </c:layout>
              <c:dLblPos val="bestFit"/>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3-4768-4D4A-A121-5EF20F71623C}"/>
                </c:ext>
                <c:ext xmlns:c15="http://schemas.microsoft.com/office/drawing/2012/chart" uri="{CE6537A1-D6FC-4f65-9D91-7224C49458BB}">
                  <c15:layout>
                    <c:manualLayout>
                      <c:w val="0.19963858853924393"/>
                      <c:h val="9.2889393683052823E-2"/>
                    </c:manualLayout>
                  </c15:layout>
                </c:ext>
              </c:extLst>
            </c:dLbl>
            <c:dLbl>
              <c:idx val="3"/>
              <c:layout>
                <c:manualLayout>
                  <c:x val="5.5574834139751894E-3"/>
                  <c:y val="0.15654097331745789"/>
                </c:manualLayout>
              </c:layout>
              <c:dLblPos val="bestFit"/>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7-4768-4D4A-A121-5EF20F71623C}"/>
                </c:ext>
                <c:ext xmlns:c15="http://schemas.microsoft.com/office/drawing/2012/chart" uri="{CE6537A1-D6FC-4f65-9D91-7224C49458BB}">
                  <c15:layout/>
                </c:ext>
              </c:extLst>
            </c:dLbl>
            <c:numFmt formatCode="#,##0" sourceLinked="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1"/>
            <c:showSerName val="0"/>
            <c:showPercent val="0"/>
            <c:showBubbleSize val="0"/>
            <c:showLeaderLines val="0"/>
            <c:extLst xmlns:c16r2="http://schemas.microsoft.com/office/drawing/2015/06/chart">
              <c:ext xmlns:c15="http://schemas.microsoft.com/office/drawing/2012/chart" uri="{CE6537A1-D6FC-4f65-9D91-7224C49458BB}">
                <c15:layout/>
              </c:ext>
            </c:extLst>
          </c:dLbls>
          <c:cat>
            <c:strRef>
              <c:f>'[Projections Report (1).xlsx]Projections Report'!$V$7:$V$10</c:f>
              <c:strCache>
                <c:ptCount val="4"/>
                <c:pt idx="0">
                  <c:v>Capital Area</c:v>
                </c:pt>
                <c:pt idx="1">
                  <c:v>Gulf Coast</c:v>
                </c:pt>
                <c:pt idx="2">
                  <c:v>Tarrant County</c:v>
                </c:pt>
                <c:pt idx="3">
                  <c:v>All other WDAs</c:v>
                </c:pt>
              </c:strCache>
            </c:strRef>
          </c:cat>
          <c:val>
            <c:numRef>
              <c:f>'[Projections Report (1).xlsx]Projections Report'!$W$7:$W$10</c:f>
              <c:numCache>
                <c:formatCode>General</c:formatCode>
                <c:ptCount val="4"/>
                <c:pt idx="0">
                  <c:v>236</c:v>
                </c:pt>
                <c:pt idx="1">
                  <c:v>900</c:v>
                </c:pt>
                <c:pt idx="2">
                  <c:v>454</c:v>
                </c:pt>
                <c:pt idx="3">
                  <c:v>2382</c:v>
                </c:pt>
              </c:numCache>
            </c:numRef>
          </c:val>
          <c:extLst xmlns:c16r2="http://schemas.microsoft.com/office/drawing/2015/06/chart">
            <c:ext xmlns:c16="http://schemas.microsoft.com/office/drawing/2014/chart" uri="{C3380CC4-5D6E-409C-BE32-E72D297353CC}">
              <c16:uniqueId val="{00000008-4768-4D4A-A121-5EF20F71623C}"/>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sz="1600">
          <a:solidFill>
            <a:schemeClr val="tx1"/>
          </a:solidFill>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4-6141-44EC-9F4C-069195B72178}"/>
              </c:ext>
            </c:extLst>
          </c:dPt>
          <c:dPt>
            <c:idx val="6"/>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3-6141-44EC-9F4C-069195B72178}"/>
              </c:ext>
            </c:extLst>
          </c:dPt>
          <c:dPt>
            <c:idx val="7"/>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2-6141-44EC-9F4C-069195B72178}"/>
              </c:ext>
            </c:extLst>
          </c:dPt>
          <c:dPt>
            <c:idx val="9"/>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1-6141-44EC-9F4C-069195B72178}"/>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Sheet1!$A$16:$A$25</c:f>
              <c:strCache>
                <c:ptCount val="10"/>
                <c:pt idx="0">
                  <c:v>Healthcare Social Workers</c:v>
                </c:pt>
                <c:pt idx="1">
                  <c:v>Pharmacists</c:v>
                </c:pt>
                <c:pt idx="2">
                  <c:v>Speech-Language Pathologists</c:v>
                </c:pt>
                <c:pt idx="3">
                  <c:v>Instructional Coordinators</c:v>
                </c:pt>
                <c:pt idx="4">
                  <c:v>Nurse Practitioners</c:v>
                </c:pt>
                <c:pt idx="5">
                  <c:v>Education Admin., Elementary &amp; Secondary</c:v>
                </c:pt>
                <c:pt idx="6">
                  <c:v>Physical Therapists</c:v>
                </c:pt>
                <c:pt idx="7">
                  <c:v>Physicians and Surgeons</c:v>
                </c:pt>
                <c:pt idx="8">
                  <c:v>Educational, Guidance, School, and Vocational Counselors</c:v>
                </c:pt>
                <c:pt idx="9">
                  <c:v>Lawyers</c:v>
                </c:pt>
              </c:strCache>
            </c:strRef>
          </c:cat>
          <c:val>
            <c:numRef>
              <c:f>Sheet1!$B$16:$B$25</c:f>
              <c:numCache>
                <c:formatCode>###,##0</c:formatCode>
                <c:ptCount val="10"/>
                <c:pt idx="0">
                  <c:v>179</c:v>
                </c:pt>
                <c:pt idx="1">
                  <c:v>204</c:v>
                </c:pt>
                <c:pt idx="2">
                  <c:v>212</c:v>
                </c:pt>
                <c:pt idx="3">
                  <c:v>236</c:v>
                </c:pt>
                <c:pt idx="4">
                  <c:v>236</c:v>
                </c:pt>
                <c:pt idx="5">
                  <c:v>237</c:v>
                </c:pt>
                <c:pt idx="6">
                  <c:v>246</c:v>
                </c:pt>
                <c:pt idx="7">
                  <c:v>275</c:v>
                </c:pt>
                <c:pt idx="8">
                  <c:v>356</c:v>
                </c:pt>
                <c:pt idx="9">
                  <c:v>657</c:v>
                </c:pt>
              </c:numCache>
            </c:numRef>
          </c:val>
          <c:extLst xmlns:c16r2="http://schemas.microsoft.com/office/drawing/2015/06/chart">
            <c:ext xmlns:c16="http://schemas.microsoft.com/office/drawing/2014/chart" uri="{C3380CC4-5D6E-409C-BE32-E72D297353CC}">
              <c16:uniqueId val="{00000000-6141-44EC-9F4C-069195B72178}"/>
            </c:ext>
          </c:extLst>
        </c:ser>
        <c:dLbls>
          <c:showLegendKey val="0"/>
          <c:showVal val="0"/>
          <c:showCatName val="0"/>
          <c:showSerName val="0"/>
          <c:showPercent val="0"/>
          <c:showBubbleSize val="0"/>
        </c:dLbls>
        <c:gapWidth val="182"/>
        <c:axId val="183727216"/>
        <c:axId val="183727776"/>
      </c:barChart>
      <c:catAx>
        <c:axId val="1837272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83727776"/>
        <c:crosses val="autoZero"/>
        <c:auto val="1"/>
        <c:lblAlgn val="ctr"/>
        <c:lblOffset val="100"/>
        <c:noMultiLvlLbl val="0"/>
      </c:catAx>
      <c:valAx>
        <c:axId val="183727776"/>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83727216"/>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600">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v>Master's</c:v>
          </c:tx>
          <c:spPr>
            <a:solidFill>
              <a:schemeClr val="accent1"/>
            </a:solidFill>
            <a:ln>
              <a:noFill/>
            </a:ln>
            <a:effectLst/>
          </c:spPr>
          <c:invertIfNegative val="0"/>
          <c:cat>
            <c:strRef>
              <c:f>'Graduate Level Awards'!$N$73:$N$90</c:f>
              <c:strCache>
                <c:ptCount val="18"/>
                <c:pt idx="0">
                  <c:v> Veterinary Medicine</c:v>
                </c:pt>
                <c:pt idx="1">
                  <c:v> Osteopathic Medicine/Osteopathy</c:v>
                </c:pt>
                <c:pt idx="2">
                  <c:v> Dentistry</c:v>
                </c:pt>
                <c:pt idx="3">
                  <c:v> Chemistry</c:v>
                </c:pt>
                <c:pt idx="4">
                  <c:v> Physical Therapy/Therapist</c:v>
                </c:pt>
                <c:pt idx="5">
                  <c:v> Pharmacy</c:v>
                </c:pt>
                <c:pt idx="6">
                  <c:v> Counseling Psychology</c:v>
                </c:pt>
                <c:pt idx="7">
                  <c:v> Law</c:v>
                </c:pt>
                <c:pt idx="8">
                  <c:v> Information Science/Studies</c:v>
                </c:pt>
                <c:pt idx="9">
                  <c:v> Electrical and Electronics Engineering</c:v>
                </c:pt>
                <c:pt idx="10">
                  <c:v> Social Work</c:v>
                </c:pt>
                <c:pt idx="11">
                  <c:v> Medicine</c:v>
                </c:pt>
                <c:pt idx="12">
                  <c:v> Family Practice Nurse/Nursing</c:v>
                </c:pt>
                <c:pt idx="13">
                  <c:v> Curriculum and Instruction</c:v>
                </c:pt>
                <c:pt idx="14">
                  <c:v> Computer and Information Sciences</c:v>
                </c:pt>
                <c:pt idx="15">
                  <c:v> Accounting</c:v>
                </c:pt>
                <c:pt idx="16">
                  <c:v> Educational Leadership and Administration</c:v>
                </c:pt>
                <c:pt idx="17">
                  <c:v> Business Administration and Management</c:v>
                </c:pt>
              </c:strCache>
            </c:strRef>
          </c:cat>
          <c:val>
            <c:numRef>
              <c:f>'Graduate Level Awards'!$Z$73:$Z$90</c:f>
              <c:numCache>
                <c:formatCode>General</c:formatCode>
                <c:ptCount val="18"/>
                <c:pt idx="0">
                  <c:v>0</c:v>
                </c:pt>
                <c:pt idx="1">
                  <c:v>0</c:v>
                </c:pt>
                <c:pt idx="2">
                  <c:v>0</c:v>
                </c:pt>
                <c:pt idx="3">
                  <c:v>869</c:v>
                </c:pt>
                <c:pt idx="4">
                  <c:v>0</c:v>
                </c:pt>
                <c:pt idx="5">
                  <c:v>0</c:v>
                </c:pt>
                <c:pt idx="6">
                  <c:v>4253</c:v>
                </c:pt>
                <c:pt idx="7">
                  <c:v>117</c:v>
                </c:pt>
                <c:pt idx="8">
                  <c:v>5809</c:v>
                </c:pt>
                <c:pt idx="9">
                  <c:v>5148</c:v>
                </c:pt>
                <c:pt idx="10">
                  <c:v>6198</c:v>
                </c:pt>
                <c:pt idx="11">
                  <c:v>0</c:v>
                </c:pt>
                <c:pt idx="12">
                  <c:v>6591</c:v>
                </c:pt>
                <c:pt idx="13">
                  <c:v>6454</c:v>
                </c:pt>
                <c:pt idx="14">
                  <c:v>6694</c:v>
                </c:pt>
                <c:pt idx="15">
                  <c:v>8875</c:v>
                </c:pt>
                <c:pt idx="16">
                  <c:v>12896</c:v>
                </c:pt>
                <c:pt idx="17">
                  <c:v>27624</c:v>
                </c:pt>
              </c:numCache>
            </c:numRef>
          </c:val>
          <c:extLst xmlns:c16r2="http://schemas.microsoft.com/office/drawing/2015/06/chart">
            <c:ext xmlns:c16="http://schemas.microsoft.com/office/drawing/2014/chart" uri="{C3380CC4-5D6E-409C-BE32-E72D297353CC}">
              <c16:uniqueId val="{00000000-128D-4EB8-9AAE-DA2F100C31B1}"/>
            </c:ext>
          </c:extLst>
        </c:ser>
        <c:ser>
          <c:idx val="1"/>
          <c:order val="1"/>
          <c:tx>
            <c:v>Doctoral</c:v>
          </c:tx>
          <c:spPr>
            <a:solidFill>
              <a:schemeClr val="accent2"/>
            </a:solidFill>
            <a:ln>
              <a:noFill/>
            </a:ln>
            <a:effectLst/>
          </c:spPr>
          <c:invertIfNegative val="0"/>
          <c:cat>
            <c:strRef>
              <c:f>'Graduate Level Awards'!$N$73:$N$90</c:f>
              <c:strCache>
                <c:ptCount val="18"/>
                <c:pt idx="0">
                  <c:v> Veterinary Medicine</c:v>
                </c:pt>
                <c:pt idx="1">
                  <c:v> Osteopathic Medicine/Osteopathy</c:v>
                </c:pt>
                <c:pt idx="2">
                  <c:v> Dentistry</c:v>
                </c:pt>
                <c:pt idx="3">
                  <c:v> Chemistry</c:v>
                </c:pt>
                <c:pt idx="4">
                  <c:v> Physical Therapy/Therapist</c:v>
                </c:pt>
                <c:pt idx="5">
                  <c:v> Pharmacy</c:v>
                </c:pt>
                <c:pt idx="6">
                  <c:v> Counseling Psychology</c:v>
                </c:pt>
                <c:pt idx="7">
                  <c:v> Law</c:v>
                </c:pt>
                <c:pt idx="8">
                  <c:v> Information Science/Studies</c:v>
                </c:pt>
                <c:pt idx="9">
                  <c:v> Electrical and Electronics Engineering</c:v>
                </c:pt>
                <c:pt idx="10">
                  <c:v> Social Work</c:v>
                </c:pt>
                <c:pt idx="11">
                  <c:v> Medicine</c:v>
                </c:pt>
                <c:pt idx="12">
                  <c:v> Family Practice Nurse/Nursing</c:v>
                </c:pt>
                <c:pt idx="13">
                  <c:v> Curriculum and Instruction</c:v>
                </c:pt>
                <c:pt idx="14">
                  <c:v> Computer and Information Sciences</c:v>
                </c:pt>
                <c:pt idx="15">
                  <c:v> Accounting</c:v>
                </c:pt>
                <c:pt idx="16">
                  <c:v> Educational Leadership and Administration</c:v>
                </c:pt>
                <c:pt idx="17">
                  <c:v> Business Administration and Management</c:v>
                </c:pt>
              </c:strCache>
            </c:strRef>
          </c:cat>
          <c:val>
            <c:numRef>
              <c:f>'Graduate Level Awards'!$AF$73:$AF$90</c:f>
              <c:numCache>
                <c:formatCode>General</c:formatCode>
                <c:ptCount val="18"/>
                <c:pt idx="0">
                  <c:v>649</c:v>
                </c:pt>
                <c:pt idx="1">
                  <c:v>1085</c:v>
                </c:pt>
                <c:pt idx="2">
                  <c:v>1507</c:v>
                </c:pt>
                <c:pt idx="3">
                  <c:v>740</c:v>
                </c:pt>
                <c:pt idx="4">
                  <c:v>2464</c:v>
                </c:pt>
                <c:pt idx="5">
                  <c:v>3021</c:v>
                </c:pt>
                <c:pt idx="6">
                  <c:v>181</c:v>
                </c:pt>
                <c:pt idx="7">
                  <c:v>5744</c:v>
                </c:pt>
                <c:pt idx="8">
                  <c:v>71</c:v>
                </c:pt>
                <c:pt idx="9">
                  <c:v>1021</c:v>
                </c:pt>
                <c:pt idx="10">
                  <c:v>105</c:v>
                </c:pt>
                <c:pt idx="11">
                  <c:v>6429</c:v>
                </c:pt>
                <c:pt idx="12">
                  <c:v>0</c:v>
                </c:pt>
                <c:pt idx="13">
                  <c:v>606</c:v>
                </c:pt>
                <c:pt idx="14">
                  <c:v>414</c:v>
                </c:pt>
                <c:pt idx="15">
                  <c:v>32</c:v>
                </c:pt>
                <c:pt idx="16">
                  <c:v>1725</c:v>
                </c:pt>
                <c:pt idx="17">
                  <c:v>239</c:v>
                </c:pt>
              </c:numCache>
            </c:numRef>
          </c:val>
          <c:extLst xmlns:c16r2="http://schemas.microsoft.com/office/drawing/2015/06/chart">
            <c:ext xmlns:c16="http://schemas.microsoft.com/office/drawing/2014/chart" uri="{C3380CC4-5D6E-409C-BE32-E72D297353CC}">
              <c16:uniqueId val="{00000001-128D-4EB8-9AAE-DA2F100C31B1}"/>
            </c:ext>
          </c:extLst>
        </c:ser>
        <c:dLbls>
          <c:showLegendKey val="0"/>
          <c:showVal val="0"/>
          <c:showCatName val="0"/>
          <c:showSerName val="0"/>
          <c:showPercent val="0"/>
          <c:showBubbleSize val="0"/>
        </c:dLbls>
        <c:gapWidth val="150"/>
        <c:overlap val="100"/>
        <c:axId val="181966352"/>
        <c:axId val="181966912"/>
      </c:barChart>
      <c:catAx>
        <c:axId val="18196635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81966912"/>
        <c:crosses val="autoZero"/>
        <c:auto val="1"/>
        <c:lblAlgn val="ctr"/>
        <c:lblOffset val="100"/>
        <c:noMultiLvlLbl val="0"/>
      </c:catAx>
      <c:valAx>
        <c:axId val="18196691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81966352"/>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OOH!$C$2</c:f>
              <c:strCache>
                <c:ptCount val="1"/>
                <c:pt idx="0">
                  <c:v>Growth Rate, 2018-28</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OOH!$B$3:$B$22</c:f>
              <c:strCache>
                <c:ptCount val="20"/>
                <c:pt idx="0">
                  <c:v>Health specialties teachers, postsecondary</c:v>
                </c:pt>
                <c:pt idx="1">
                  <c:v>Phlebotomists</c:v>
                </c:pt>
                <c:pt idx="2">
                  <c:v>Physical therapist aides</c:v>
                </c:pt>
                <c:pt idx="3">
                  <c:v>Medical assistants</c:v>
                </c:pt>
                <c:pt idx="4">
                  <c:v>Forest fire inspectors and prevention specialists</c:v>
                </c:pt>
                <c:pt idx="5">
                  <c:v>Mathematicians</c:v>
                </c:pt>
                <c:pt idx="6">
                  <c:v>Operations research analysts</c:v>
                </c:pt>
                <c:pt idx="7">
                  <c:v>Software developers, applications</c:v>
                </c:pt>
                <c:pt idx="8">
                  <c:v>Speech-language pathologists</c:v>
                </c:pt>
                <c:pt idx="9">
                  <c:v>Physical therapist assistants</c:v>
                </c:pt>
                <c:pt idx="10">
                  <c:v>Genetic counselors</c:v>
                </c:pt>
                <c:pt idx="11">
                  <c:v>Nurse practitioners</c:v>
                </c:pt>
                <c:pt idx="12">
                  <c:v>Physician assistants</c:v>
                </c:pt>
                <c:pt idx="13">
                  <c:v>Statisticians</c:v>
                </c:pt>
                <c:pt idx="14">
                  <c:v>Information security analysts</c:v>
                </c:pt>
                <c:pt idx="15">
                  <c:v>Occupational therapy assistants</c:v>
                </c:pt>
                <c:pt idx="16">
                  <c:v>Personal care aides</c:v>
                </c:pt>
                <c:pt idx="17">
                  <c:v>Home health aides</c:v>
                </c:pt>
                <c:pt idx="18">
                  <c:v>Wind turbine service technicians</c:v>
                </c:pt>
                <c:pt idx="19">
                  <c:v>Solar photovoltaic installers</c:v>
                </c:pt>
              </c:strCache>
            </c:strRef>
          </c:cat>
          <c:val>
            <c:numRef>
              <c:f>OOH!$C$3:$C$22</c:f>
              <c:numCache>
                <c:formatCode>0%</c:formatCode>
                <c:ptCount val="20"/>
                <c:pt idx="0">
                  <c:v>0.23</c:v>
                </c:pt>
                <c:pt idx="1">
                  <c:v>0.23</c:v>
                </c:pt>
                <c:pt idx="2">
                  <c:v>0.23</c:v>
                </c:pt>
                <c:pt idx="3">
                  <c:v>0.23</c:v>
                </c:pt>
                <c:pt idx="4">
                  <c:v>0.24</c:v>
                </c:pt>
                <c:pt idx="5">
                  <c:v>0.26</c:v>
                </c:pt>
                <c:pt idx="6">
                  <c:v>0.26</c:v>
                </c:pt>
                <c:pt idx="7">
                  <c:v>0.26</c:v>
                </c:pt>
                <c:pt idx="8">
                  <c:v>0.27</c:v>
                </c:pt>
                <c:pt idx="9">
                  <c:v>0.27</c:v>
                </c:pt>
                <c:pt idx="10">
                  <c:v>0.27</c:v>
                </c:pt>
                <c:pt idx="11">
                  <c:v>0.28000000000000003</c:v>
                </c:pt>
                <c:pt idx="12">
                  <c:v>0.31</c:v>
                </c:pt>
                <c:pt idx="13">
                  <c:v>0.31</c:v>
                </c:pt>
                <c:pt idx="14">
                  <c:v>0.32</c:v>
                </c:pt>
                <c:pt idx="15">
                  <c:v>0.33</c:v>
                </c:pt>
                <c:pt idx="16">
                  <c:v>0.36</c:v>
                </c:pt>
                <c:pt idx="17">
                  <c:v>0.37</c:v>
                </c:pt>
                <c:pt idx="18">
                  <c:v>0.56999999999999995</c:v>
                </c:pt>
                <c:pt idx="19">
                  <c:v>0.63</c:v>
                </c:pt>
              </c:numCache>
            </c:numRef>
          </c:val>
          <c:extLst xmlns:c16r2="http://schemas.microsoft.com/office/drawing/2015/06/chart">
            <c:ext xmlns:c16="http://schemas.microsoft.com/office/drawing/2014/chart" uri="{C3380CC4-5D6E-409C-BE32-E72D297353CC}">
              <c16:uniqueId val="{00000000-0B9E-4E61-BC6B-468C094ACF93}"/>
            </c:ext>
          </c:extLst>
        </c:ser>
        <c:dLbls>
          <c:showLegendKey val="0"/>
          <c:showVal val="0"/>
          <c:showCatName val="0"/>
          <c:showSerName val="0"/>
          <c:showPercent val="0"/>
          <c:showBubbleSize val="0"/>
        </c:dLbls>
        <c:gapWidth val="182"/>
        <c:axId val="256920016"/>
        <c:axId val="256920576"/>
      </c:barChart>
      <c:catAx>
        <c:axId val="2569200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256920576"/>
        <c:crosses val="autoZero"/>
        <c:auto val="1"/>
        <c:lblAlgn val="ctr"/>
        <c:lblOffset val="100"/>
        <c:noMultiLvlLbl val="0"/>
      </c:catAx>
      <c:valAx>
        <c:axId val="256920576"/>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256920016"/>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OOH!$C$2</c:f>
              <c:strCache>
                <c:ptCount val="1"/>
                <c:pt idx="0">
                  <c:v>Growth Rate, 2018-28</c:v>
                </c:pt>
              </c:strCache>
            </c:strRef>
          </c:tx>
          <c:spPr>
            <a:solidFill>
              <a:schemeClr val="bg1">
                <a:lumMod val="95000"/>
              </a:schemeClr>
            </a:solidFill>
            <a:ln>
              <a:noFill/>
            </a:ln>
            <a:effectLst/>
          </c:spPr>
          <c:invertIfNegative val="0"/>
          <c:dPt>
            <c:idx val="0"/>
            <c:invertIfNegative val="0"/>
            <c:bubble3D val="0"/>
            <c:spPr>
              <a:solidFill>
                <a:schemeClr val="accent1"/>
              </a:solidFill>
              <a:ln>
                <a:noFill/>
              </a:ln>
              <a:effectLst/>
            </c:spPr>
            <c:extLst xmlns:c16r2="http://schemas.microsoft.com/office/drawing/2015/06/chart">
              <c:ext xmlns:c16="http://schemas.microsoft.com/office/drawing/2014/chart" uri="{C3380CC4-5D6E-409C-BE32-E72D297353CC}">
                <c16:uniqueId val="{00000006-6E03-431E-AF4D-DEF00BDB35AC}"/>
              </c:ext>
            </c:extLst>
          </c:dPt>
          <c:dPt>
            <c:idx val="5"/>
            <c:invertIfNegative val="0"/>
            <c:bubble3D val="0"/>
            <c:spPr>
              <a:solidFill>
                <a:schemeClr val="accent1"/>
              </a:solidFill>
              <a:ln>
                <a:noFill/>
              </a:ln>
              <a:effectLst/>
            </c:spPr>
            <c:extLst xmlns:c16r2="http://schemas.microsoft.com/office/drawing/2015/06/chart">
              <c:ext xmlns:c16="http://schemas.microsoft.com/office/drawing/2014/chart" uri="{C3380CC4-5D6E-409C-BE32-E72D297353CC}">
                <c16:uniqueId val="{00000007-6E03-431E-AF4D-DEF00BDB35AC}"/>
              </c:ext>
            </c:extLst>
          </c:dPt>
          <c:dPt>
            <c:idx val="8"/>
            <c:invertIfNegative val="0"/>
            <c:bubble3D val="0"/>
            <c:spPr>
              <a:solidFill>
                <a:schemeClr val="accent1"/>
              </a:solidFill>
              <a:ln>
                <a:noFill/>
              </a:ln>
              <a:effectLst/>
            </c:spPr>
            <c:extLst xmlns:c16r2="http://schemas.microsoft.com/office/drawing/2015/06/chart">
              <c:ext xmlns:c16="http://schemas.microsoft.com/office/drawing/2014/chart" uri="{C3380CC4-5D6E-409C-BE32-E72D297353CC}">
                <c16:uniqueId val="{0000000A-6E03-431E-AF4D-DEF00BDB35AC}"/>
              </c:ext>
            </c:extLst>
          </c:dPt>
          <c:dPt>
            <c:idx val="10"/>
            <c:invertIfNegative val="0"/>
            <c:bubble3D val="0"/>
            <c:spPr>
              <a:solidFill>
                <a:schemeClr val="accent1"/>
              </a:solidFill>
              <a:ln>
                <a:noFill/>
              </a:ln>
              <a:effectLst/>
            </c:spPr>
            <c:extLst xmlns:c16r2="http://schemas.microsoft.com/office/drawing/2015/06/chart">
              <c:ext xmlns:c16="http://schemas.microsoft.com/office/drawing/2014/chart" uri="{C3380CC4-5D6E-409C-BE32-E72D297353CC}">
                <c16:uniqueId val="{00000005-6E03-431E-AF4D-DEF00BDB35AC}"/>
              </c:ext>
            </c:extLst>
          </c:dPt>
          <c:dPt>
            <c:idx val="11"/>
            <c:invertIfNegative val="0"/>
            <c:bubble3D val="0"/>
            <c:spPr>
              <a:solidFill>
                <a:schemeClr val="accent1"/>
              </a:solidFill>
              <a:ln>
                <a:noFill/>
              </a:ln>
              <a:effectLst/>
            </c:spPr>
            <c:extLst xmlns:c16r2="http://schemas.microsoft.com/office/drawing/2015/06/chart">
              <c:ext xmlns:c16="http://schemas.microsoft.com/office/drawing/2014/chart" uri="{C3380CC4-5D6E-409C-BE32-E72D297353CC}">
                <c16:uniqueId val="{00000008-6E03-431E-AF4D-DEF00BDB35AC}"/>
              </c:ext>
            </c:extLst>
          </c:dPt>
          <c:dPt>
            <c:idx val="12"/>
            <c:invertIfNegative val="0"/>
            <c:bubble3D val="0"/>
            <c:spPr>
              <a:solidFill>
                <a:schemeClr val="accent1"/>
              </a:solidFill>
              <a:ln>
                <a:noFill/>
              </a:ln>
              <a:effectLst/>
            </c:spPr>
            <c:extLst xmlns:c16r2="http://schemas.microsoft.com/office/drawing/2015/06/chart">
              <c:ext xmlns:c16="http://schemas.microsoft.com/office/drawing/2014/chart" uri="{C3380CC4-5D6E-409C-BE32-E72D297353CC}">
                <c16:uniqueId val="{00000009-6E03-431E-AF4D-DEF00BDB35AC}"/>
              </c:ext>
            </c:extLst>
          </c:dPt>
          <c:dPt>
            <c:idx val="13"/>
            <c:invertIfNegative val="0"/>
            <c:bubble3D val="0"/>
            <c:spPr>
              <a:solidFill>
                <a:schemeClr val="accent1"/>
              </a:solidFill>
              <a:ln>
                <a:noFill/>
              </a:ln>
              <a:effectLst/>
            </c:spPr>
            <c:extLst xmlns:c16r2="http://schemas.microsoft.com/office/drawing/2015/06/chart">
              <c:ext xmlns:c16="http://schemas.microsoft.com/office/drawing/2014/chart" uri="{C3380CC4-5D6E-409C-BE32-E72D297353CC}">
                <c16:uniqueId val="{0000000B-6E03-431E-AF4D-DEF00BDB35AC}"/>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OOH!$B$3:$B$22</c:f>
              <c:strCache>
                <c:ptCount val="20"/>
                <c:pt idx="0">
                  <c:v>Health specialties teachers, postsecondary</c:v>
                </c:pt>
                <c:pt idx="1">
                  <c:v>Phlebotomists</c:v>
                </c:pt>
                <c:pt idx="2">
                  <c:v>Physical therapist aides</c:v>
                </c:pt>
                <c:pt idx="3">
                  <c:v>Medical assistants</c:v>
                </c:pt>
                <c:pt idx="4">
                  <c:v>Forest fire inspectors and prevention specialists</c:v>
                </c:pt>
                <c:pt idx="5">
                  <c:v>Mathematicians</c:v>
                </c:pt>
                <c:pt idx="6">
                  <c:v>Operations research analysts</c:v>
                </c:pt>
                <c:pt idx="7">
                  <c:v>Software developers, applications</c:v>
                </c:pt>
                <c:pt idx="8">
                  <c:v>Speech-language pathologists</c:v>
                </c:pt>
                <c:pt idx="9">
                  <c:v>Physical therapist assistants</c:v>
                </c:pt>
                <c:pt idx="10">
                  <c:v>Genetic counselors</c:v>
                </c:pt>
                <c:pt idx="11">
                  <c:v>Nurse practitioners</c:v>
                </c:pt>
                <c:pt idx="12">
                  <c:v>Physician assistants</c:v>
                </c:pt>
                <c:pt idx="13">
                  <c:v>Statisticians</c:v>
                </c:pt>
                <c:pt idx="14">
                  <c:v>Information security analysts</c:v>
                </c:pt>
                <c:pt idx="15">
                  <c:v>Occupational therapy assistants</c:v>
                </c:pt>
                <c:pt idx="16">
                  <c:v>Personal care aides</c:v>
                </c:pt>
                <c:pt idx="17">
                  <c:v>Home health aides</c:v>
                </c:pt>
                <c:pt idx="18">
                  <c:v>Wind turbine service technicians</c:v>
                </c:pt>
                <c:pt idx="19">
                  <c:v>Solar photovoltaic installers</c:v>
                </c:pt>
              </c:strCache>
            </c:strRef>
          </c:cat>
          <c:val>
            <c:numRef>
              <c:f>OOH!$C$3:$C$22</c:f>
              <c:numCache>
                <c:formatCode>0%</c:formatCode>
                <c:ptCount val="20"/>
                <c:pt idx="0">
                  <c:v>0.23</c:v>
                </c:pt>
                <c:pt idx="1">
                  <c:v>0.23</c:v>
                </c:pt>
                <c:pt idx="2">
                  <c:v>0.23</c:v>
                </c:pt>
                <c:pt idx="3">
                  <c:v>0.23</c:v>
                </c:pt>
                <c:pt idx="4">
                  <c:v>0.24</c:v>
                </c:pt>
                <c:pt idx="5">
                  <c:v>0.26</c:v>
                </c:pt>
                <c:pt idx="6">
                  <c:v>0.26</c:v>
                </c:pt>
                <c:pt idx="7">
                  <c:v>0.26</c:v>
                </c:pt>
                <c:pt idx="8">
                  <c:v>0.27</c:v>
                </c:pt>
                <c:pt idx="9">
                  <c:v>0.27</c:v>
                </c:pt>
                <c:pt idx="10">
                  <c:v>0.27</c:v>
                </c:pt>
                <c:pt idx="11">
                  <c:v>0.28000000000000003</c:v>
                </c:pt>
                <c:pt idx="12">
                  <c:v>0.31</c:v>
                </c:pt>
                <c:pt idx="13">
                  <c:v>0.31</c:v>
                </c:pt>
                <c:pt idx="14">
                  <c:v>0.32</c:v>
                </c:pt>
                <c:pt idx="15">
                  <c:v>0.33</c:v>
                </c:pt>
                <c:pt idx="16">
                  <c:v>0.36</c:v>
                </c:pt>
                <c:pt idx="17">
                  <c:v>0.37</c:v>
                </c:pt>
                <c:pt idx="18">
                  <c:v>0.56999999999999995</c:v>
                </c:pt>
                <c:pt idx="19">
                  <c:v>0.63</c:v>
                </c:pt>
              </c:numCache>
            </c:numRef>
          </c:val>
          <c:extLst xmlns:c16r2="http://schemas.microsoft.com/office/drawing/2015/06/chart">
            <c:ext xmlns:c16="http://schemas.microsoft.com/office/drawing/2014/chart" uri="{C3380CC4-5D6E-409C-BE32-E72D297353CC}">
              <c16:uniqueId val="{00000000-0B9E-4E61-BC6B-468C094ACF93}"/>
            </c:ext>
          </c:extLst>
        </c:ser>
        <c:dLbls>
          <c:showLegendKey val="0"/>
          <c:showVal val="0"/>
          <c:showCatName val="0"/>
          <c:showSerName val="0"/>
          <c:showPercent val="0"/>
          <c:showBubbleSize val="0"/>
        </c:dLbls>
        <c:gapWidth val="182"/>
        <c:axId val="256922816"/>
        <c:axId val="256923376"/>
      </c:barChart>
      <c:catAx>
        <c:axId val="2569228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256923376"/>
        <c:crosses val="autoZero"/>
        <c:auto val="1"/>
        <c:lblAlgn val="ctr"/>
        <c:lblOffset val="100"/>
        <c:noMultiLvlLbl val="0"/>
      </c:catAx>
      <c:valAx>
        <c:axId val="256923376"/>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256922816"/>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OOH!$K$2</c:f>
              <c:strCache>
                <c:ptCount val="1"/>
                <c:pt idx="0">
                  <c:v>NUMBER OF NEW JOBS (PROJECTED), 2018-28</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OOH!$J$3:$J$22</c:f>
              <c:strCache>
                <c:ptCount val="20"/>
                <c:pt idx="0">
                  <c:v>Medical secretaries</c:v>
                </c:pt>
                <c:pt idx="1">
                  <c:v>Heavy and tractor-trailer truck drivers</c:v>
                </c:pt>
                <c:pt idx="2">
                  <c:v>Financial managers</c:v>
                </c:pt>
                <c:pt idx="3">
                  <c:v>Landscaping and groundskeeping workers</c:v>
                </c:pt>
                <c:pt idx="4">
                  <c:v>First-line supervisors of food preparation and serving workers</c:v>
                </c:pt>
                <c:pt idx="5">
                  <c:v>Management analysts</c:v>
                </c:pt>
                <c:pt idx="6">
                  <c:v>Nursing assistants</c:v>
                </c:pt>
                <c:pt idx="7">
                  <c:v>Market research analysts and marketing specialists</c:v>
                </c:pt>
                <c:pt idx="8">
                  <c:v>Laborers and freight, stock, and material movers, hand</c:v>
                </c:pt>
                <c:pt idx="9">
                  <c:v>Construction laborers</c:v>
                </c:pt>
                <c:pt idx="10">
                  <c:v>Medical assistants</c:v>
                </c:pt>
                <c:pt idx="11">
                  <c:v>Janitors and cleaners, except maids and housekeeping cleaners</c:v>
                </c:pt>
                <c:pt idx="12">
                  <c:v>General and operations managers</c:v>
                </c:pt>
                <c:pt idx="13">
                  <c:v>Waiters and waitresses</c:v>
                </c:pt>
                <c:pt idx="14">
                  <c:v>Software developers, applications</c:v>
                </c:pt>
                <c:pt idx="15">
                  <c:v>Cooks, restaurant</c:v>
                </c:pt>
                <c:pt idx="16">
                  <c:v>Home health aides</c:v>
                </c:pt>
                <c:pt idx="17">
                  <c:v>Registered nurses</c:v>
                </c:pt>
                <c:pt idx="18">
                  <c:v>Combined food preparation and serving workers, including fast food</c:v>
                </c:pt>
                <c:pt idx="19">
                  <c:v>Personal care aides</c:v>
                </c:pt>
              </c:strCache>
            </c:strRef>
          </c:cat>
          <c:val>
            <c:numRef>
              <c:f>OOH!$K$3:$K$22</c:f>
              <c:numCache>
                <c:formatCode>#,##0</c:formatCode>
                <c:ptCount val="20"/>
                <c:pt idx="0">
                  <c:v>96400</c:v>
                </c:pt>
                <c:pt idx="1">
                  <c:v>99700</c:v>
                </c:pt>
                <c:pt idx="2">
                  <c:v>104700</c:v>
                </c:pt>
                <c:pt idx="3">
                  <c:v>106400</c:v>
                </c:pt>
                <c:pt idx="4">
                  <c:v>107200</c:v>
                </c:pt>
                <c:pt idx="5">
                  <c:v>118300</c:v>
                </c:pt>
                <c:pt idx="6">
                  <c:v>135400</c:v>
                </c:pt>
                <c:pt idx="7">
                  <c:v>139200</c:v>
                </c:pt>
                <c:pt idx="8">
                  <c:v>144000</c:v>
                </c:pt>
                <c:pt idx="9">
                  <c:v>148100</c:v>
                </c:pt>
                <c:pt idx="10">
                  <c:v>154900</c:v>
                </c:pt>
                <c:pt idx="11">
                  <c:v>159800</c:v>
                </c:pt>
                <c:pt idx="12">
                  <c:v>165000</c:v>
                </c:pt>
                <c:pt idx="13">
                  <c:v>170200</c:v>
                </c:pt>
                <c:pt idx="14">
                  <c:v>241500</c:v>
                </c:pt>
                <c:pt idx="15">
                  <c:v>299000</c:v>
                </c:pt>
                <c:pt idx="16">
                  <c:v>304800</c:v>
                </c:pt>
                <c:pt idx="17">
                  <c:v>371500</c:v>
                </c:pt>
                <c:pt idx="18">
                  <c:v>640100</c:v>
                </c:pt>
                <c:pt idx="19">
                  <c:v>881000</c:v>
                </c:pt>
              </c:numCache>
            </c:numRef>
          </c:val>
          <c:extLst xmlns:c16r2="http://schemas.microsoft.com/office/drawing/2015/06/chart">
            <c:ext xmlns:c16="http://schemas.microsoft.com/office/drawing/2014/chart" uri="{C3380CC4-5D6E-409C-BE32-E72D297353CC}">
              <c16:uniqueId val="{00000000-A94D-438F-A2A2-179B19D6A69B}"/>
            </c:ext>
          </c:extLst>
        </c:ser>
        <c:dLbls>
          <c:showLegendKey val="0"/>
          <c:showVal val="0"/>
          <c:showCatName val="0"/>
          <c:showSerName val="0"/>
          <c:showPercent val="0"/>
          <c:showBubbleSize val="0"/>
        </c:dLbls>
        <c:gapWidth val="182"/>
        <c:axId val="256925616"/>
        <c:axId val="183958848"/>
      </c:barChart>
      <c:catAx>
        <c:axId val="2569256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183958848"/>
        <c:crosses val="autoZero"/>
        <c:auto val="1"/>
        <c:lblAlgn val="ctr"/>
        <c:lblOffset val="100"/>
        <c:noMultiLvlLbl val="0"/>
      </c:catAx>
      <c:valAx>
        <c:axId val="183958848"/>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256925616"/>
        <c:crosses val="autoZero"/>
        <c:crossBetween val="between"/>
      </c:valAx>
      <c:spPr>
        <a:noFill/>
        <a:ln>
          <a:noFill/>
        </a:ln>
        <a:effectLst/>
      </c:spPr>
    </c:plotArea>
    <c:plotVisOnly val="1"/>
    <c:dispBlanksAs val="gap"/>
    <c:showDLblsOverMax val="0"/>
  </c:chart>
  <c:spPr>
    <a:noFill/>
    <a:ln>
      <a:noFill/>
    </a:ln>
    <a:effectLst/>
  </c:spPr>
  <c:txPr>
    <a:bodyPr/>
    <a:lstStyle/>
    <a:p>
      <a:pPr>
        <a:defRPr sz="1050">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ysClr val="window" lastClr="FFFFFF"/>
              </a:solidFill>
              <a:ln>
                <a:noFill/>
              </a:ln>
              <a:effectLst/>
            </c:spPr>
            <c:extLst xmlns:c16r2="http://schemas.microsoft.com/office/drawing/2015/06/chart">
              <c:ext xmlns:c16="http://schemas.microsoft.com/office/drawing/2014/chart" uri="{C3380CC4-5D6E-409C-BE32-E72D297353CC}">
                <c16:uniqueId val="{00000001-165B-4286-9C54-A20A8CFD06F1}"/>
              </c:ext>
            </c:extLst>
          </c:dPt>
          <c:dPt>
            <c:idx val="1"/>
            <c:invertIfNegative val="0"/>
            <c:bubble3D val="0"/>
            <c:spPr>
              <a:solidFill>
                <a:sysClr val="window" lastClr="FFFFFF"/>
              </a:solidFill>
              <a:ln>
                <a:noFill/>
              </a:ln>
              <a:effectLst/>
            </c:spPr>
            <c:extLst xmlns:c16r2="http://schemas.microsoft.com/office/drawing/2015/06/chart">
              <c:ext xmlns:c16="http://schemas.microsoft.com/office/drawing/2014/chart" uri="{C3380CC4-5D6E-409C-BE32-E72D297353CC}">
                <c16:uniqueId val="{00000003-165B-4286-9C54-A20A8CFD06F1}"/>
              </c:ext>
            </c:extLst>
          </c:dPt>
          <c:dPt>
            <c:idx val="2"/>
            <c:invertIfNegative val="0"/>
            <c:bubble3D val="0"/>
            <c:spPr>
              <a:solidFill>
                <a:sysClr val="window" lastClr="FFFFFF"/>
              </a:solidFill>
              <a:ln>
                <a:noFill/>
              </a:ln>
              <a:effectLst/>
            </c:spPr>
            <c:extLst xmlns:c16r2="http://schemas.microsoft.com/office/drawing/2015/06/chart">
              <c:ext xmlns:c16="http://schemas.microsoft.com/office/drawing/2014/chart" uri="{C3380CC4-5D6E-409C-BE32-E72D297353CC}">
                <c16:uniqueId val="{00000005-165B-4286-9C54-A20A8CFD06F1}"/>
              </c:ext>
            </c:extLst>
          </c:dPt>
          <c:dPt>
            <c:idx val="3"/>
            <c:invertIfNegative val="0"/>
            <c:bubble3D val="0"/>
            <c:spPr>
              <a:solidFill>
                <a:sysClr val="window" lastClr="FFFFFF"/>
              </a:solidFill>
              <a:ln>
                <a:noFill/>
              </a:ln>
              <a:effectLst/>
            </c:spPr>
            <c:extLst xmlns:c16r2="http://schemas.microsoft.com/office/drawing/2015/06/chart">
              <c:ext xmlns:c16="http://schemas.microsoft.com/office/drawing/2014/chart" uri="{C3380CC4-5D6E-409C-BE32-E72D297353CC}">
                <c16:uniqueId val="{00000007-165B-4286-9C54-A20A8CFD06F1}"/>
              </c:ext>
            </c:extLst>
          </c:dPt>
          <c:dPt>
            <c:idx val="4"/>
            <c:invertIfNegative val="0"/>
            <c:bubble3D val="0"/>
            <c:spPr>
              <a:solidFill>
                <a:sysClr val="window" lastClr="FFFFFF"/>
              </a:solidFill>
              <a:ln>
                <a:noFill/>
              </a:ln>
              <a:effectLst/>
            </c:spPr>
            <c:extLst xmlns:c16r2="http://schemas.microsoft.com/office/drawing/2015/06/chart">
              <c:ext xmlns:c16="http://schemas.microsoft.com/office/drawing/2014/chart" uri="{C3380CC4-5D6E-409C-BE32-E72D297353CC}">
                <c16:uniqueId val="{00000009-165B-4286-9C54-A20A8CFD06F1}"/>
              </c:ext>
            </c:extLst>
          </c:dPt>
          <c:dPt>
            <c:idx val="5"/>
            <c:invertIfNegative val="0"/>
            <c:bubble3D val="0"/>
            <c:spPr>
              <a:solidFill>
                <a:sysClr val="window" lastClr="FFFFFF"/>
              </a:solidFill>
              <a:ln>
                <a:noFill/>
              </a:ln>
              <a:effectLst/>
            </c:spPr>
            <c:extLst xmlns:c16r2="http://schemas.microsoft.com/office/drawing/2015/06/chart">
              <c:ext xmlns:c16="http://schemas.microsoft.com/office/drawing/2014/chart" uri="{C3380CC4-5D6E-409C-BE32-E72D297353CC}">
                <c16:uniqueId val="{0000000B-165B-4286-9C54-A20A8CFD06F1}"/>
              </c:ext>
            </c:extLst>
          </c:dPt>
          <c:cat>
            <c:strRef>
              <c:f>'Statewide Occupation Data'!$A$97:$A$112</c:f>
              <c:strCache>
                <c:ptCount val="16"/>
                <c:pt idx="6">
                  <c:v>Nursing Instructors and Teachers, Postsecondary</c:v>
                </c:pt>
                <c:pt idx="7">
                  <c:v>Clinical, Counseling, and School Psychologists</c:v>
                </c:pt>
                <c:pt idx="8">
                  <c:v>Family and General Practitioners</c:v>
                </c:pt>
                <c:pt idx="9">
                  <c:v>Internists</c:v>
                </c:pt>
                <c:pt idx="10">
                  <c:v>Dentists</c:v>
                </c:pt>
                <c:pt idx="11">
                  <c:v>Health Specialties Teachers, Postsecondary</c:v>
                </c:pt>
                <c:pt idx="12">
                  <c:v>Pharmacists</c:v>
                </c:pt>
                <c:pt idx="13">
                  <c:v>Physicians and Surgeons</c:v>
                </c:pt>
                <c:pt idx="14">
                  <c:v>Physical Therapists</c:v>
                </c:pt>
                <c:pt idx="15">
                  <c:v>Lawyers</c:v>
                </c:pt>
              </c:strCache>
            </c:strRef>
          </c:cat>
          <c:val>
            <c:numRef>
              <c:f>'Statewide Occupation Data'!$B$97:$B$112</c:f>
              <c:numCache>
                <c:formatCode>General</c:formatCode>
                <c:ptCount val="16"/>
                <c:pt idx="0">
                  <c:v>309</c:v>
                </c:pt>
                <c:pt idx="1">
                  <c:v>375</c:v>
                </c:pt>
                <c:pt idx="2">
                  <c:v>496</c:v>
                </c:pt>
                <c:pt idx="3" formatCode="#,##0">
                  <c:v>821</c:v>
                </c:pt>
                <c:pt idx="4">
                  <c:v>1037</c:v>
                </c:pt>
                <c:pt idx="5">
                  <c:v>1228</c:v>
                </c:pt>
                <c:pt idx="6">
                  <c:v>1394</c:v>
                </c:pt>
                <c:pt idx="7">
                  <c:v>1570</c:v>
                </c:pt>
                <c:pt idx="8">
                  <c:v>1598</c:v>
                </c:pt>
                <c:pt idx="9" formatCode="#,##0">
                  <c:v>1635</c:v>
                </c:pt>
                <c:pt idx="10">
                  <c:v>2450</c:v>
                </c:pt>
                <c:pt idx="11" formatCode="#,##0">
                  <c:v>2518</c:v>
                </c:pt>
                <c:pt idx="12">
                  <c:v>3274</c:v>
                </c:pt>
                <c:pt idx="13">
                  <c:v>4176</c:v>
                </c:pt>
                <c:pt idx="14" formatCode="#,##0">
                  <c:v>5025</c:v>
                </c:pt>
                <c:pt idx="15">
                  <c:v>8316</c:v>
                </c:pt>
              </c:numCache>
            </c:numRef>
          </c:val>
          <c:extLst xmlns:c16r2="http://schemas.microsoft.com/office/drawing/2015/06/chart">
            <c:ext xmlns:c16="http://schemas.microsoft.com/office/drawing/2014/chart" uri="{C3380CC4-5D6E-409C-BE32-E72D297353CC}">
              <c16:uniqueId val="{0000000C-165B-4286-9C54-A20A8CFD06F1}"/>
            </c:ext>
          </c:extLst>
        </c:ser>
        <c:dLbls>
          <c:showLegendKey val="0"/>
          <c:showVal val="0"/>
          <c:showCatName val="0"/>
          <c:showSerName val="0"/>
          <c:showPercent val="0"/>
          <c:showBubbleSize val="0"/>
        </c:dLbls>
        <c:gapWidth val="182"/>
        <c:axId val="181968592"/>
        <c:axId val="181969152"/>
      </c:barChart>
      <c:catAx>
        <c:axId val="1819685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81969152"/>
        <c:crosses val="autoZero"/>
        <c:auto val="1"/>
        <c:lblAlgn val="ctr"/>
        <c:lblOffset val="100"/>
        <c:noMultiLvlLbl val="0"/>
      </c:catAx>
      <c:valAx>
        <c:axId val="181969152"/>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81968592"/>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A-8F8F-4597-8A21-E21F38056EEC}"/>
              </c:ext>
            </c:extLst>
          </c:dPt>
          <c:dPt>
            <c:idx val="1"/>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9-8F8F-4597-8A21-E21F38056EEC}"/>
              </c:ext>
            </c:extLst>
          </c:dPt>
          <c:dPt>
            <c:idx val="2"/>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8-8F8F-4597-8A21-E21F38056EEC}"/>
              </c:ext>
            </c:extLst>
          </c:dPt>
          <c:dPt>
            <c:idx val="3"/>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7-8F8F-4597-8A21-E21F38056EEC}"/>
              </c:ext>
            </c:extLst>
          </c:dPt>
          <c:dPt>
            <c:idx val="4"/>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6-8F8F-4597-8A21-E21F38056EEC}"/>
              </c:ext>
            </c:extLst>
          </c:dPt>
          <c:dPt>
            <c:idx val="5"/>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5-8F8F-4597-8A21-E21F38056EEC}"/>
              </c:ext>
            </c:extLst>
          </c:dPt>
          <c:dPt>
            <c:idx val="6"/>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4-8F8F-4597-8A21-E21F38056EEC}"/>
              </c:ext>
            </c:extLst>
          </c:dPt>
          <c:dPt>
            <c:idx val="9"/>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3-8F8F-4597-8A21-E21F38056EEC}"/>
              </c:ext>
            </c:extLst>
          </c:dPt>
          <c:dPt>
            <c:idx val="11"/>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2-8F8F-4597-8A21-E21F38056EEC}"/>
              </c:ext>
            </c:extLst>
          </c:dPt>
          <c:dPt>
            <c:idx val="14"/>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1-8F8F-4597-8A21-E21F38056EEC}"/>
              </c:ext>
            </c:extLst>
          </c:dPt>
          <c:cat>
            <c:strRef>
              <c:f>'Statewide Occupation Data'!$A$117:$A$132</c:f>
              <c:strCache>
                <c:ptCount val="16"/>
                <c:pt idx="0">
                  <c:v>Audiologists</c:v>
                </c:pt>
                <c:pt idx="1">
                  <c:v>Obstetricians and Gynecologists</c:v>
                </c:pt>
                <c:pt idx="2">
                  <c:v>Pediatricians</c:v>
                </c:pt>
                <c:pt idx="3">
                  <c:v>Surgeons</c:v>
                </c:pt>
                <c:pt idx="4">
                  <c:v>Anesthesiologists</c:v>
                </c:pt>
                <c:pt idx="5">
                  <c:v>Veterinarians</c:v>
                </c:pt>
                <c:pt idx="6">
                  <c:v>Nursing Instructors and Teachers, Postsecondary</c:v>
                </c:pt>
                <c:pt idx="7">
                  <c:v>Clinical, Counseling, and School Psychologists</c:v>
                </c:pt>
                <c:pt idx="8">
                  <c:v>Family and General Practitioners</c:v>
                </c:pt>
                <c:pt idx="9">
                  <c:v>Internists</c:v>
                </c:pt>
                <c:pt idx="10">
                  <c:v>Dentists</c:v>
                </c:pt>
                <c:pt idx="11">
                  <c:v>Health Specialties Teachers, Postsecondary</c:v>
                </c:pt>
                <c:pt idx="12">
                  <c:v>Pharmacists</c:v>
                </c:pt>
                <c:pt idx="13">
                  <c:v>Physicians and Surgeons</c:v>
                </c:pt>
                <c:pt idx="14">
                  <c:v>Physical Therapists</c:v>
                </c:pt>
                <c:pt idx="15">
                  <c:v>Lawyers</c:v>
                </c:pt>
              </c:strCache>
            </c:strRef>
          </c:cat>
          <c:val>
            <c:numRef>
              <c:f>'Statewide Occupation Data'!$B$117:$B$132</c:f>
              <c:numCache>
                <c:formatCode>General</c:formatCode>
                <c:ptCount val="16"/>
                <c:pt idx="0">
                  <c:v>309</c:v>
                </c:pt>
                <c:pt idx="1">
                  <c:v>375</c:v>
                </c:pt>
                <c:pt idx="2">
                  <c:v>496</c:v>
                </c:pt>
                <c:pt idx="3" formatCode="#,##0">
                  <c:v>821</c:v>
                </c:pt>
                <c:pt idx="4">
                  <c:v>1037</c:v>
                </c:pt>
                <c:pt idx="5">
                  <c:v>1228</c:v>
                </c:pt>
                <c:pt idx="6">
                  <c:v>1394</c:v>
                </c:pt>
                <c:pt idx="7">
                  <c:v>1570</c:v>
                </c:pt>
                <c:pt idx="8">
                  <c:v>1598</c:v>
                </c:pt>
                <c:pt idx="9" formatCode="#,##0">
                  <c:v>1635</c:v>
                </c:pt>
                <c:pt idx="10">
                  <c:v>2450</c:v>
                </c:pt>
                <c:pt idx="11" formatCode="#,##0">
                  <c:v>2518</c:v>
                </c:pt>
                <c:pt idx="12">
                  <c:v>3274</c:v>
                </c:pt>
                <c:pt idx="13">
                  <c:v>4176</c:v>
                </c:pt>
                <c:pt idx="14" formatCode="#,##0">
                  <c:v>5025</c:v>
                </c:pt>
                <c:pt idx="15">
                  <c:v>8316</c:v>
                </c:pt>
              </c:numCache>
            </c:numRef>
          </c:val>
          <c:extLst xmlns:c16r2="http://schemas.microsoft.com/office/drawing/2015/06/chart">
            <c:ext xmlns:c16="http://schemas.microsoft.com/office/drawing/2014/chart" uri="{C3380CC4-5D6E-409C-BE32-E72D297353CC}">
              <c16:uniqueId val="{00000000-8F8F-4597-8A21-E21F38056EEC}"/>
            </c:ext>
          </c:extLst>
        </c:ser>
        <c:dLbls>
          <c:showLegendKey val="0"/>
          <c:showVal val="0"/>
          <c:showCatName val="0"/>
          <c:showSerName val="0"/>
          <c:showPercent val="0"/>
          <c:showBubbleSize val="0"/>
        </c:dLbls>
        <c:gapWidth val="182"/>
        <c:axId val="181971392"/>
        <c:axId val="181971952"/>
      </c:barChart>
      <c:catAx>
        <c:axId val="1819713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81971952"/>
        <c:crosses val="autoZero"/>
        <c:auto val="1"/>
        <c:lblAlgn val="ctr"/>
        <c:lblOffset val="100"/>
        <c:noMultiLvlLbl val="0"/>
      </c:catAx>
      <c:valAx>
        <c:axId val="181971952"/>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81971392"/>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cat>
            <c:strRef>
              <c:f>'Statewide Occupation Data'!$D$154:$D$168</c:f>
              <c:strCache>
                <c:ptCount val="15"/>
                <c:pt idx="5">
                  <c:v>Mental Health Counselors</c:v>
                </c:pt>
                <c:pt idx="6">
                  <c:v>Librarians</c:v>
                </c:pt>
                <c:pt idx="7">
                  <c:v>Healthcare Social Workers</c:v>
                </c:pt>
                <c:pt idx="8">
                  <c:v>Instructional Coordinators</c:v>
                </c:pt>
                <c:pt idx="9">
                  <c:v>Occupational Therapists</c:v>
                </c:pt>
                <c:pt idx="10">
                  <c:v>Physician Assistants</c:v>
                </c:pt>
                <c:pt idx="11">
                  <c:v>Speech-Language Pathologists</c:v>
                </c:pt>
                <c:pt idx="12">
                  <c:v>Nurse Practitioners</c:v>
                </c:pt>
                <c:pt idx="13">
                  <c:v>Education Admin., Elementary &amp; Secondary</c:v>
                </c:pt>
                <c:pt idx="14">
                  <c:v>Educational, Guidance, School, and Vocational Counselors</c:v>
                </c:pt>
              </c:strCache>
            </c:strRef>
          </c:cat>
          <c:val>
            <c:numRef>
              <c:f>'Statewide Occupation Data'!$E$154:$E$168</c:f>
              <c:numCache>
                <c:formatCode>General</c:formatCode>
                <c:ptCount val="15"/>
                <c:pt idx="0">
                  <c:v>0</c:v>
                </c:pt>
                <c:pt idx="1">
                  <c:v>0</c:v>
                </c:pt>
                <c:pt idx="2">
                  <c:v>0</c:v>
                </c:pt>
                <c:pt idx="3">
                  <c:v>0</c:v>
                </c:pt>
                <c:pt idx="4">
                  <c:v>0</c:v>
                </c:pt>
                <c:pt idx="5">
                  <c:v>1279</c:v>
                </c:pt>
                <c:pt idx="6">
                  <c:v>1884</c:v>
                </c:pt>
                <c:pt idx="7">
                  <c:v>2633</c:v>
                </c:pt>
                <c:pt idx="8">
                  <c:v>2806</c:v>
                </c:pt>
                <c:pt idx="9">
                  <c:v>2976</c:v>
                </c:pt>
                <c:pt idx="10">
                  <c:v>3037</c:v>
                </c:pt>
                <c:pt idx="11">
                  <c:v>3866</c:v>
                </c:pt>
                <c:pt idx="12">
                  <c:v>3972</c:v>
                </c:pt>
                <c:pt idx="13">
                  <c:v>5243</c:v>
                </c:pt>
                <c:pt idx="14">
                  <c:v>5466</c:v>
                </c:pt>
              </c:numCache>
            </c:numRef>
          </c:val>
          <c:extLst xmlns:c16r2="http://schemas.microsoft.com/office/drawing/2015/06/chart">
            <c:ext xmlns:c16="http://schemas.microsoft.com/office/drawing/2014/chart" uri="{C3380CC4-5D6E-409C-BE32-E72D297353CC}">
              <c16:uniqueId val="{00000000-B4B4-40C5-BAF6-3B02758CF846}"/>
            </c:ext>
          </c:extLst>
        </c:ser>
        <c:dLbls>
          <c:showLegendKey val="0"/>
          <c:showVal val="0"/>
          <c:showCatName val="0"/>
          <c:showSerName val="0"/>
          <c:showPercent val="0"/>
          <c:showBubbleSize val="0"/>
        </c:dLbls>
        <c:gapWidth val="182"/>
        <c:axId val="181974192"/>
        <c:axId val="181974752"/>
      </c:barChart>
      <c:catAx>
        <c:axId val="1819741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81974752"/>
        <c:crosses val="autoZero"/>
        <c:auto val="1"/>
        <c:lblAlgn val="ctr"/>
        <c:lblOffset val="100"/>
        <c:noMultiLvlLbl val="0"/>
      </c:catAx>
      <c:valAx>
        <c:axId val="181974752"/>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81974192"/>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2"/>
            </a:solidFill>
            <a:ln>
              <a:noFill/>
            </a:ln>
            <a:effectLst/>
          </c:spPr>
          <c:invertIfNegative val="0"/>
          <c:dPt>
            <c:idx val="5"/>
            <c:invertIfNegative val="0"/>
            <c:bubble3D val="0"/>
            <c:spPr>
              <a:solidFill>
                <a:schemeClr val="accent1"/>
              </a:solidFill>
              <a:ln>
                <a:noFill/>
              </a:ln>
              <a:effectLst/>
            </c:spPr>
            <c:extLst xmlns:c16r2="http://schemas.microsoft.com/office/drawing/2015/06/chart">
              <c:ext xmlns:c16="http://schemas.microsoft.com/office/drawing/2014/chart" uri="{C3380CC4-5D6E-409C-BE32-E72D297353CC}">
                <c16:uniqueId val="{00000005-DBDE-49B8-BE6B-51984F1A4779}"/>
              </c:ext>
            </c:extLst>
          </c:dPt>
          <c:dPt>
            <c:idx val="6"/>
            <c:invertIfNegative val="0"/>
            <c:bubble3D val="0"/>
            <c:spPr>
              <a:solidFill>
                <a:schemeClr val="accent1"/>
              </a:solidFill>
              <a:ln>
                <a:noFill/>
              </a:ln>
              <a:effectLst/>
            </c:spPr>
            <c:extLst xmlns:c16r2="http://schemas.microsoft.com/office/drawing/2015/06/chart">
              <c:ext xmlns:c16="http://schemas.microsoft.com/office/drawing/2014/chart" uri="{C3380CC4-5D6E-409C-BE32-E72D297353CC}">
                <c16:uniqueId val="{00000004-DBDE-49B8-BE6B-51984F1A4779}"/>
              </c:ext>
            </c:extLst>
          </c:dPt>
          <c:dPt>
            <c:idx val="8"/>
            <c:invertIfNegative val="0"/>
            <c:bubble3D val="0"/>
            <c:spPr>
              <a:solidFill>
                <a:schemeClr val="accent1"/>
              </a:solidFill>
              <a:ln>
                <a:noFill/>
              </a:ln>
              <a:effectLst/>
            </c:spPr>
            <c:extLst xmlns:c16r2="http://schemas.microsoft.com/office/drawing/2015/06/chart">
              <c:ext xmlns:c16="http://schemas.microsoft.com/office/drawing/2014/chart" uri="{C3380CC4-5D6E-409C-BE32-E72D297353CC}">
                <c16:uniqueId val="{00000003-DBDE-49B8-BE6B-51984F1A4779}"/>
              </c:ext>
            </c:extLst>
          </c:dPt>
          <c:dPt>
            <c:idx val="13"/>
            <c:invertIfNegative val="0"/>
            <c:bubble3D val="0"/>
            <c:spPr>
              <a:solidFill>
                <a:schemeClr val="accent1"/>
              </a:solidFill>
              <a:ln>
                <a:noFill/>
              </a:ln>
              <a:effectLst/>
            </c:spPr>
            <c:extLst xmlns:c16r2="http://schemas.microsoft.com/office/drawing/2015/06/chart">
              <c:ext xmlns:c16="http://schemas.microsoft.com/office/drawing/2014/chart" uri="{C3380CC4-5D6E-409C-BE32-E72D297353CC}">
                <c16:uniqueId val="{00000002-DBDE-49B8-BE6B-51984F1A4779}"/>
              </c:ext>
            </c:extLst>
          </c:dPt>
          <c:dPt>
            <c:idx val="14"/>
            <c:invertIfNegative val="0"/>
            <c:bubble3D val="0"/>
            <c:spPr>
              <a:solidFill>
                <a:schemeClr val="accent1"/>
              </a:solidFill>
              <a:ln>
                <a:noFill/>
              </a:ln>
              <a:effectLst/>
            </c:spPr>
            <c:extLst xmlns:c16r2="http://schemas.microsoft.com/office/drawing/2015/06/chart">
              <c:ext xmlns:c16="http://schemas.microsoft.com/office/drawing/2014/chart" uri="{C3380CC4-5D6E-409C-BE32-E72D297353CC}">
                <c16:uniqueId val="{00000001-DBDE-49B8-BE6B-51984F1A4779}"/>
              </c:ext>
            </c:extLst>
          </c:dPt>
          <c:cat>
            <c:strRef>
              <c:f>'Statewide Occupation Data'!$D$170:$D$184</c:f>
              <c:strCache>
                <c:ptCount val="15"/>
                <c:pt idx="0">
                  <c:v>Genetic Counselors</c:v>
                </c:pt>
                <c:pt idx="1">
                  <c:v>Mathematicians</c:v>
                </c:pt>
                <c:pt idx="2">
                  <c:v>Marriage and Family Therapists</c:v>
                </c:pt>
                <c:pt idx="3">
                  <c:v>Statisticians</c:v>
                </c:pt>
                <c:pt idx="4">
                  <c:v>Nurse Anesthetists</c:v>
                </c:pt>
                <c:pt idx="5">
                  <c:v>Mental Health Counselors</c:v>
                </c:pt>
                <c:pt idx="6">
                  <c:v>Librarians</c:v>
                </c:pt>
                <c:pt idx="7">
                  <c:v>Healthcare Social Workers</c:v>
                </c:pt>
                <c:pt idx="8">
                  <c:v>Instructional Coordinators</c:v>
                </c:pt>
                <c:pt idx="9">
                  <c:v>Occupational Therapists</c:v>
                </c:pt>
                <c:pt idx="10">
                  <c:v>Physician Assistants</c:v>
                </c:pt>
                <c:pt idx="11">
                  <c:v>Speech-Language Pathologists</c:v>
                </c:pt>
                <c:pt idx="12">
                  <c:v>Nurse Practitioners</c:v>
                </c:pt>
                <c:pt idx="13">
                  <c:v>Education Admin., Elementary &amp; Secondary</c:v>
                </c:pt>
                <c:pt idx="14">
                  <c:v>Educational, Guidance, School, and Vocational Counselors</c:v>
                </c:pt>
              </c:strCache>
            </c:strRef>
          </c:cat>
          <c:val>
            <c:numRef>
              <c:f>'Statewide Occupation Data'!$E$170:$E$184</c:f>
              <c:numCache>
                <c:formatCode>General</c:formatCode>
                <c:ptCount val="15"/>
                <c:pt idx="0">
                  <c:v>34</c:v>
                </c:pt>
                <c:pt idx="1">
                  <c:v>51</c:v>
                </c:pt>
                <c:pt idx="2">
                  <c:v>366</c:v>
                </c:pt>
                <c:pt idx="3">
                  <c:v>704</c:v>
                </c:pt>
                <c:pt idx="4">
                  <c:v>1246</c:v>
                </c:pt>
                <c:pt idx="5">
                  <c:v>1279</c:v>
                </c:pt>
                <c:pt idx="6">
                  <c:v>1884</c:v>
                </c:pt>
                <c:pt idx="7">
                  <c:v>2633</c:v>
                </c:pt>
                <c:pt idx="8">
                  <c:v>2806</c:v>
                </c:pt>
                <c:pt idx="9">
                  <c:v>2976</c:v>
                </c:pt>
                <c:pt idx="10">
                  <c:v>3037</c:v>
                </c:pt>
                <c:pt idx="11">
                  <c:v>3866</c:v>
                </c:pt>
                <c:pt idx="12">
                  <c:v>3972</c:v>
                </c:pt>
                <c:pt idx="13">
                  <c:v>5243</c:v>
                </c:pt>
                <c:pt idx="14">
                  <c:v>5466</c:v>
                </c:pt>
              </c:numCache>
            </c:numRef>
          </c:val>
          <c:extLst xmlns:c16r2="http://schemas.microsoft.com/office/drawing/2015/06/chart">
            <c:ext xmlns:c16="http://schemas.microsoft.com/office/drawing/2014/chart" uri="{C3380CC4-5D6E-409C-BE32-E72D297353CC}">
              <c16:uniqueId val="{00000000-DBDE-49B8-BE6B-51984F1A4779}"/>
            </c:ext>
          </c:extLst>
        </c:ser>
        <c:dLbls>
          <c:showLegendKey val="0"/>
          <c:showVal val="0"/>
          <c:showCatName val="0"/>
          <c:showSerName val="0"/>
          <c:showPercent val="0"/>
          <c:showBubbleSize val="0"/>
        </c:dLbls>
        <c:gapWidth val="182"/>
        <c:axId val="181976992"/>
        <c:axId val="181977552"/>
      </c:barChart>
      <c:catAx>
        <c:axId val="1819769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81977552"/>
        <c:crosses val="autoZero"/>
        <c:auto val="1"/>
        <c:lblAlgn val="ctr"/>
        <c:lblOffset val="100"/>
        <c:noMultiLvlLbl val="0"/>
      </c:catAx>
      <c:valAx>
        <c:axId val="181977552"/>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81976992"/>
        <c:crosses val="autoZero"/>
        <c:crossBetween val="between"/>
      </c:valAx>
      <c:spPr>
        <a:noFill/>
        <a:ln>
          <a:noFill/>
        </a:ln>
        <a:effectLst/>
      </c:spPr>
    </c:plotArea>
    <c:plotVisOnly val="1"/>
    <c:dispBlanksAs val="gap"/>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336C558-B328-417A-A429-1E5A1DECF19B}" type="datetimeFigureOut">
              <a:rPr lang="en-US" smtClean="0"/>
              <a:t>9/26/2019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BE13543-20E6-4048-928D-974E1A47FD04}" type="slidenum">
              <a:rPr lang="en-US" smtClean="0"/>
              <a:t>‹#›</a:t>
            </a:fld>
            <a:endParaRPr lang="en-US"/>
          </a:p>
        </p:txBody>
      </p:sp>
    </p:spTree>
    <p:extLst>
      <p:ext uri="{BB962C8B-B14F-4D97-AF65-F5344CB8AC3E}">
        <p14:creationId xmlns:p14="http://schemas.microsoft.com/office/powerpoint/2010/main" val="10232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9E211F0-DBBA-4BAC-B082-12516905319C}" type="datetimeFigureOut">
              <a:rPr lang="en-US" smtClean="0"/>
              <a:t>9/26/2019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2CE2614-528A-440D-9433-7536316D23A6}" type="slidenum">
              <a:rPr lang="en-US" smtClean="0"/>
              <a:t>‹#›</a:t>
            </a:fld>
            <a:endParaRPr lang="en-US"/>
          </a:p>
        </p:txBody>
      </p:sp>
    </p:spTree>
    <p:extLst>
      <p:ext uri="{BB962C8B-B14F-4D97-AF65-F5344CB8AC3E}">
        <p14:creationId xmlns:p14="http://schemas.microsoft.com/office/powerpoint/2010/main" val="2415212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Through the pursuit of a graduate degree, students engage in opportunities to deepen skill sets, advance knowledge, and enhance creativity. Often, these programs are on the cutting edge of research and innovation, pushing boundaries of what is known and can be done, and shape the future of scholarship and practice.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Industry and higher education influence one another, and there is a symbiotic relationship between </a:t>
            </a:r>
            <a:r>
              <a:rPr lang="en-US" sz="1200" kern="1200" dirty="0" smtClean="0">
                <a:solidFill>
                  <a:schemeClr val="tx1"/>
                </a:solidFill>
                <a:effectLst/>
                <a:latin typeface="+mn-lt"/>
                <a:ea typeface="+mn-ea"/>
                <a:cs typeface="+mn-cs"/>
              </a:rPr>
              <a:t>the two. </a:t>
            </a:r>
            <a:r>
              <a:rPr lang="en-US" sz="1200" kern="1200" dirty="0">
                <a:solidFill>
                  <a:schemeClr val="tx1"/>
                </a:solidFill>
                <a:effectLst/>
                <a:latin typeface="+mn-lt"/>
                <a:ea typeface="+mn-ea"/>
                <a:cs typeface="+mn-cs"/>
              </a:rPr>
              <a:t>The needs and demands of society encourage the creation of new disciplines and increased enrollment in targeted areas.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 was asked to discuss how </a:t>
            </a:r>
            <a:r>
              <a:rPr lang="en-US" sz="1200" kern="1200" dirty="0" smtClean="0">
                <a:solidFill>
                  <a:schemeClr val="tx1"/>
                </a:solidFill>
                <a:effectLst/>
                <a:latin typeface="+mn-lt"/>
                <a:ea typeface="+mn-ea"/>
                <a:cs typeface="+mn-cs"/>
              </a:rPr>
              <a:t>institutions can </a:t>
            </a:r>
            <a:r>
              <a:rPr lang="en-US" sz="1200" kern="1200" dirty="0" smtClean="0">
                <a:solidFill>
                  <a:schemeClr val="tx1"/>
                </a:solidFill>
                <a:effectLst/>
                <a:latin typeface="+mn-lt"/>
                <a:ea typeface="+mn-ea"/>
                <a:cs typeface="+mn-cs"/>
              </a:rPr>
              <a:t>identify what is needed by industry </a:t>
            </a:r>
            <a:r>
              <a:rPr lang="en-US" sz="1200" kern="1200" dirty="0">
                <a:solidFill>
                  <a:schemeClr val="tx1"/>
                </a:solidFill>
                <a:effectLst/>
                <a:latin typeface="+mn-lt"/>
                <a:ea typeface="+mn-ea"/>
                <a:cs typeface="+mn-cs"/>
              </a:rPr>
              <a:t>and address opportunities for developing graduate programs that meet </a:t>
            </a:r>
            <a:r>
              <a:rPr lang="en-US" sz="1200" kern="1200" dirty="0" smtClean="0">
                <a:solidFill>
                  <a:schemeClr val="tx1"/>
                </a:solidFill>
                <a:effectLst/>
                <a:latin typeface="+mn-lt"/>
                <a:ea typeface="+mn-ea"/>
                <a:cs typeface="+mn-cs"/>
              </a:rPr>
              <a:t>those needs</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32CE2614-528A-440D-9433-7536316D23A6}" type="slidenum">
              <a:rPr lang="en-US" smtClean="0"/>
              <a:t>1</a:t>
            </a:fld>
            <a:endParaRPr lang="en-US"/>
          </a:p>
        </p:txBody>
      </p:sp>
    </p:spTree>
    <p:extLst>
      <p:ext uri="{BB962C8B-B14F-4D97-AF65-F5344CB8AC3E}">
        <p14:creationId xmlns:p14="http://schemas.microsoft.com/office/powerpoint/2010/main" val="2346736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way to look at projections for industry and occupations is to compare national and state data. We will continue to use BLS data in this illustration. From the Economic Development and Employer Planning System (EDEPS) Occupational Supply Demand tables, comparison of national and state employment growth and total job opening projections can be made.</a:t>
            </a:r>
          </a:p>
          <a:p>
            <a:endParaRPr lang="en-US" dirty="0"/>
          </a:p>
          <a:p>
            <a:r>
              <a:rPr lang="en-US" dirty="0"/>
              <a:t>Occupations with the highest projected employment growth are similar in Texas and nationally. These occupations fall into the following classifications:</a:t>
            </a:r>
          </a:p>
          <a:p>
            <a:r>
              <a:rPr lang="en-US" dirty="0"/>
              <a:t>- Computer and Mathematical Occupations</a:t>
            </a:r>
          </a:p>
          <a:p>
            <a:r>
              <a:rPr lang="en-US" dirty="0"/>
              <a:t>- Healthcare Practitioners and Technical Occupations</a:t>
            </a:r>
          </a:p>
          <a:p>
            <a:r>
              <a:rPr lang="en-US" dirty="0"/>
              <a:t>- Healthcare Support Occupations</a:t>
            </a:r>
          </a:p>
          <a:p>
            <a:r>
              <a:rPr lang="en-US" dirty="0"/>
              <a:t>- Protective Service Occupations</a:t>
            </a:r>
          </a:p>
          <a:p>
            <a:r>
              <a:rPr lang="en-US" dirty="0"/>
              <a:t>- Food Preparation and Serving Related Occupations</a:t>
            </a:r>
          </a:p>
          <a:p>
            <a:r>
              <a:rPr lang="en-US" dirty="0"/>
              <a:t>- Personal Care and Service Occupations</a:t>
            </a:r>
          </a:p>
          <a:p>
            <a:r>
              <a:rPr lang="en-US" dirty="0"/>
              <a:t>- Installation, Maintenance, and Repair Occupations</a:t>
            </a:r>
          </a:p>
          <a:p>
            <a:pPr marL="171450" indent="-171450">
              <a:buFontTx/>
              <a:buChar char="-"/>
            </a:pPr>
            <a:r>
              <a:rPr lang="en-US" dirty="0"/>
              <a:t>Production Occupations</a:t>
            </a:r>
          </a:p>
          <a:p>
            <a:pPr marL="171450" indent="-171450">
              <a:buFontTx/>
              <a:buChar cha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Keeping in mind that these are national projections for all occupations, we would also look at state and regional data to triangulate the projections and focus more on occupations requiring postsecondary credentials at the graduate-level.</a:t>
            </a:r>
          </a:p>
          <a:p>
            <a:pPr marL="0" indent="0">
              <a:buFontTx/>
              <a:buNone/>
            </a:pPr>
            <a:endParaRPr lang="en-US" dirty="0"/>
          </a:p>
        </p:txBody>
      </p:sp>
      <p:sp>
        <p:nvSpPr>
          <p:cNvPr id="4" name="Slide Number Placeholder 3"/>
          <p:cNvSpPr>
            <a:spLocks noGrp="1"/>
          </p:cNvSpPr>
          <p:nvPr>
            <p:ph type="sldNum" sz="quarter" idx="5"/>
          </p:nvPr>
        </p:nvSpPr>
        <p:spPr/>
        <p:txBody>
          <a:bodyPr/>
          <a:lstStyle/>
          <a:p>
            <a:fld id="{32CE2614-528A-440D-9433-7536316D23A6}" type="slidenum">
              <a:rPr lang="en-US" smtClean="0"/>
              <a:t>10</a:t>
            </a:fld>
            <a:endParaRPr lang="en-US"/>
          </a:p>
        </p:txBody>
      </p:sp>
    </p:spTree>
    <p:extLst>
      <p:ext uri="{BB962C8B-B14F-4D97-AF65-F5344CB8AC3E}">
        <p14:creationId xmlns:p14="http://schemas.microsoft.com/office/powerpoint/2010/main" val="12096179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Using Texas Workforce Commission data, we can look at state occupational projections to the year 2026 typically requiring a doctoral or professional degree. Lawyers are the occupation with most new jobs projected, however the remaining top occupations are from the health professions.</a:t>
            </a:r>
          </a:p>
          <a:p>
            <a:endParaRPr lang="en-US" dirty="0"/>
          </a:p>
        </p:txBody>
      </p:sp>
      <p:sp>
        <p:nvSpPr>
          <p:cNvPr id="4" name="Slide Number Placeholder 3"/>
          <p:cNvSpPr>
            <a:spLocks noGrp="1"/>
          </p:cNvSpPr>
          <p:nvPr>
            <p:ph type="sldNum" sz="quarter" idx="5"/>
          </p:nvPr>
        </p:nvSpPr>
        <p:spPr/>
        <p:txBody>
          <a:bodyPr/>
          <a:lstStyle/>
          <a:p>
            <a:fld id="{32CE2614-528A-440D-9433-7536316D23A6}" type="slidenum">
              <a:rPr lang="en-US" smtClean="0"/>
              <a:t>11</a:t>
            </a:fld>
            <a:endParaRPr lang="en-US"/>
          </a:p>
        </p:txBody>
      </p:sp>
    </p:spTree>
    <p:extLst>
      <p:ext uri="{BB962C8B-B14F-4D97-AF65-F5344CB8AC3E}">
        <p14:creationId xmlns:p14="http://schemas.microsoft.com/office/powerpoint/2010/main" val="10431896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Looking at slightly different metrics, the occupations typically requiring a doctoral or professional degree with the projected fastest-growth from 2016 to 20126 are in red. Here we see additional health professions, post-secondary instructors, and veterinarians.</a:t>
            </a:r>
          </a:p>
        </p:txBody>
      </p:sp>
      <p:sp>
        <p:nvSpPr>
          <p:cNvPr id="4" name="Slide Number Placeholder 3"/>
          <p:cNvSpPr>
            <a:spLocks noGrp="1"/>
          </p:cNvSpPr>
          <p:nvPr>
            <p:ph type="sldNum" sz="quarter" idx="5"/>
          </p:nvPr>
        </p:nvSpPr>
        <p:spPr/>
        <p:txBody>
          <a:bodyPr/>
          <a:lstStyle/>
          <a:p>
            <a:fld id="{32CE2614-528A-440D-9433-7536316D23A6}" type="slidenum">
              <a:rPr lang="en-US" smtClean="0"/>
              <a:t>12</a:t>
            </a:fld>
            <a:endParaRPr lang="en-US"/>
          </a:p>
        </p:txBody>
      </p:sp>
    </p:spTree>
    <p:extLst>
      <p:ext uri="{BB962C8B-B14F-4D97-AF65-F5344CB8AC3E}">
        <p14:creationId xmlns:p14="http://schemas.microsoft.com/office/powerpoint/2010/main" val="17045205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Using Texas Workforce Commission data, we can look at state occupational projections to the year 2026 typically requiring a master’s degree. Education, guidance, school, and vocational counselors are the </a:t>
            </a:r>
            <a:r>
              <a:rPr lang="en-US" sz="1200" kern="1200" dirty="0" smtClean="0">
                <a:solidFill>
                  <a:schemeClr val="tx1"/>
                </a:solidFill>
                <a:effectLst/>
                <a:latin typeface="+mn-lt"/>
                <a:ea typeface="+mn-ea"/>
                <a:cs typeface="+mn-cs"/>
              </a:rPr>
              <a:t>occupations </a:t>
            </a:r>
            <a:r>
              <a:rPr lang="en-US" sz="1200" kern="1200" dirty="0">
                <a:solidFill>
                  <a:schemeClr val="tx1"/>
                </a:solidFill>
                <a:effectLst/>
                <a:latin typeface="+mn-lt"/>
                <a:ea typeface="+mn-ea"/>
                <a:cs typeface="+mn-cs"/>
              </a:rPr>
              <a:t>with most new jobs projected. Education and health professions are the top occupations projected for new jobs from 2016 to 2026.</a:t>
            </a:r>
          </a:p>
          <a:p>
            <a:endParaRPr lang="en-US" dirty="0"/>
          </a:p>
        </p:txBody>
      </p:sp>
      <p:sp>
        <p:nvSpPr>
          <p:cNvPr id="4" name="Slide Number Placeholder 3"/>
          <p:cNvSpPr>
            <a:spLocks noGrp="1"/>
          </p:cNvSpPr>
          <p:nvPr>
            <p:ph type="sldNum" sz="quarter" idx="5"/>
          </p:nvPr>
        </p:nvSpPr>
        <p:spPr/>
        <p:txBody>
          <a:bodyPr/>
          <a:lstStyle/>
          <a:p>
            <a:fld id="{32CE2614-528A-440D-9433-7536316D23A6}" type="slidenum">
              <a:rPr lang="en-US" smtClean="0"/>
              <a:t>13</a:t>
            </a:fld>
            <a:endParaRPr lang="en-US"/>
          </a:p>
        </p:txBody>
      </p:sp>
    </p:spTree>
    <p:extLst>
      <p:ext uri="{BB962C8B-B14F-4D97-AF65-F5344CB8AC3E}">
        <p14:creationId xmlns:p14="http://schemas.microsoft.com/office/powerpoint/2010/main" val="11524439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Again, looking at slightly different metrics, the occupations typically requiring a master’s degree with the projected fastest-growth from 2016 to 20126 are in red. Here we see additional health professions emerge. It is important to note that mathematicians and genetic counselors have projected fastest-growth, but a low number of job-openings.</a:t>
            </a:r>
          </a:p>
          <a:p>
            <a:endParaRPr lang="en-US" dirty="0"/>
          </a:p>
        </p:txBody>
      </p:sp>
      <p:sp>
        <p:nvSpPr>
          <p:cNvPr id="4" name="Slide Number Placeholder 3"/>
          <p:cNvSpPr>
            <a:spLocks noGrp="1"/>
          </p:cNvSpPr>
          <p:nvPr>
            <p:ph type="sldNum" sz="quarter" idx="5"/>
          </p:nvPr>
        </p:nvSpPr>
        <p:spPr/>
        <p:txBody>
          <a:bodyPr/>
          <a:lstStyle/>
          <a:p>
            <a:fld id="{32CE2614-528A-440D-9433-7536316D23A6}" type="slidenum">
              <a:rPr lang="en-US" smtClean="0"/>
              <a:t>14</a:t>
            </a:fld>
            <a:endParaRPr lang="en-US"/>
          </a:p>
        </p:txBody>
      </p:sp>
    </p:spTree>
    <p:extLst>
      <p:ext uri="{BB962C8B-B14F-4D97-AF65-F5344CB8AC3E}">
        <p14:creationId xmlns:p14="http://schemas.microsoft.com/office/powerpoint/2010/main" val="1535918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Jobs with </a:t>
            </a:r>
            <a:r>
              <a:rPr lang="en-US" dirty="0"/>
              <a:t>typical education entry-level of master’s degrees include </a:t>
            </a:r>
            <a:r>
              <a:rPr lang="en-US" dirty="0" smtClean="0"/>
              <a:t>Educational </a:t>
            </a:r>
            <a:r>
              <a:rPr lang="en-US" dirty="0"/>
              <a:t>Administration </a:t>
            </a:r>
            <a:r>
              <a:rPr lang="en-US" dirty="0" smtClean="0"/>
              <a:t>and </a:t>
            </a:r>
            <a:r>
              <a:rPr lang="en-US" dirty="0"/>
              <a:t>Nurse </a:t>
            </a:r>
            <a:r>
              <a:rPr lang="en-US" dirty="0" smtClean="0"/>
              <a:t>Practitioner. </a:t>
            </a:r>
            <a:r>
              <a:rPr lang="en-US" dirty="0"/>
              <a:t>Using regional data from the Texas Workforce Commission, we see here that in these two </a:t>
            </a:r>
            <a:r>
              <a:rPr lang="en-US" dirty="0" smtClean="0"/>
              <a:t>fields, </a:t>
            </a:r>
            <a:r>
              <a:rPr lang="en-US" dirty="0"/>
              <a:t>the Gulf Coast WDA is projected to have the highest number of jobs developed from 2016 to 2026. Nearly 25 percent of the new positions for both of these occupations are anticipated </a:t>
            </a:r>
            <a:r>
              <a:rPr lang="en-US" dirty="0" smtClean="0"/>
              <a:t>to be located in this </a:t>
            </a:r>
            <a:r>
              <a:rPr lang="en-US" dirty="0"/>
              <a:t>WDA. </a:t>
            </a:r>
          </a:p>
        </p:txBody>
      </p:sp>
      <p:sp>
        <p:nvSpPr>
          <p:cNvPr id="4" name="Slide Number Placeholder 3"/>
          <p:cNvSpPr>
            <a:spLocks noGrp="1"/>
          </p:cNvSpPr>
          <p:nvPr>
            <p:ph type="sldNum" sz="quarter" idx="5"/>
          </p:nvPr>
        </p:nvSpPr>
        <p:spPr/>
        <p:txBody>
          <a:bodyPr/>
          <a:lstStyle/>
          <a:p>
            <a:fld id="{32CE2614-528A-440D-9433-7536316D23A6}" type="slidenum">
              <a:rPr lang="en-US" smtClean="0"/>
              <a:t>15</a:t>
            </a:fld>
            <a:endParaRPr lang="en-US"/>
          </a:p>
        </p:txBody>
      </p:sp>
    </p:spTree>
    <p:extLst>
      <p:ext uri="{BB962C8B-B14F-4D97-AF65-F5344CB8AC3E}">
        <p14:creationId xmlns:p14="http://schemas.microsoft.com/office/powerpoint/2010/main" val="21141100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see the top occupations projected for the Capital Area that typically require a master’s or doctoral degree as entry-level education. Remembering back to the state projections, the projections are similar for the Capital Area. </a:t>
            </a:r>
          </a:p>
        </p:txBody>
      </p:sp>
      <p:sp>
        <p:nvSpPr>
          <p:cNvPr id="4" name="Slide Number Placeholder 3"/>
          <p:cNvSpPr>
            <a:spLocks noGrp="1"/>
          </p:cNvSpPr>
          <p:nvPr>
            <p:ph type="sldNum" sz="quarter" idx="5"/>
          </p:nvPr>
        </p:nvSpPr>
        <p:spPr/>
        <p:txBody>
          <a:bodyPr/>
          <a:lstStyle/>
          <a:p>
            <a:fld id="{32CE2614-528A-440D-9433-7536316D23A6}" type="slidenum">
              <a:rPr lang="en-US" smtClean="0"/>
              <a:t>16</a:t>
            </a:fld>
            <a:endParaRPr lang="en-US"/>
          </a:p>
        </p:txBody>
      </p:sp>
    </p:spTree>
    <p:extLst>
      <p:ext uri="{BB962C8B-B14F-4D97-AF65-F5344CB8AC3E}">
        <p14:creationId xmlns:p14="http://schemas.microsoft.com/office/powerpoint/2010/main" val="11047183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Further exploring the Capital Area, I might look at the top occupations projected that typically require an bachelor’s, master’s, or doctoral degree. The top 12 occupations with the top projections for increased number of jobs typically require a bachelor’s degree. Lucky number </a:t>
            </a:r>
            <a:r>
              <a:rPr lang="en-US" dirty="0" smtClean="0"/>
              <a:t>13 </a:t>
            </a:r>
            <a:r>
              <a:rPr lang="en-US" dirty="0"/>
              <a:t>are Lawyers.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Though most of the top occupations anticipated to grow typically require post-secondary education at the baccalaureate level for the Capital Area, growth for post-secondary instructors may be needed to support the instruction and training of these fields.</a:t>
            </a:r>
          </a:p>
          <a:p>
            <a:endParaRPr lang="en-US" dirty="0"/>
          </a:p>
        </p:txBody>
      </p:sp>
      <p:sp>
        <p:nvSpPr>
          <p:cNvPr id="4" name="Slide Number Placeholder 3"/>
          <p:cNvSpPr>
            <a:spLocks noGrp="1"/>
          </p:cNvSpPr>
          <p:nvPr>
            <p:ph type="sldNum" sz="quarter" idx="5"/>
          </p:nvPr>
        </p:nvSpPr>
        <p:spPr/>
        <p:txBody>
          <a:bodyPr/>
          <a:lstStyle/>
          <a:p>
            <a:fld id="{32CE2614-528A-440D-9433-7536316D23A6}" type="slidenum">
              <a:rPr lang="en-US" smtClean="0"/>
              <a:t>17</a:t>
            </a:fld>
            <a:endParaRPr lang="en-US"/>
          </a:p>
        </p:txBody>
      </p:sp>
    </p:spTree>
    <p:extLst>
      <p:ext uri="{BB962C8B-B14F-4D97-AF65-F5344CB8AC3E}">
        <p14:creationId xmlns:p14="http://schemas.microsoft.com/office/powerpoint/2010/main" val="32062908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the Texas Administrative Code </a:t>
            </a:r>
            <a:r>
              <a:rPr lang="en-US" sz="1200" kern="1200" dirty="0" smtClean="0">
                <a:solidFill>
                  <a:schemeClr val="tx1"/>
                </a:solidFill>
                <a:effectLst/>
                <a:latin typeface="+mn-lt"/>
                <a:ea typeface="+mn-ea"/>
                <a:cs typeface="+mn-cs"/>
              </a:rPr>
              <a:t>guidelines are </a:t>
            </a:r>
            <a:r>
              <a:rPr lang="en-US" sz="1200" kern="1200" dirty="0">
                <a:solidFill>
                  <a:schemeClr val="tx1"/>
                </a:solidFill>
                <a:effectLst/>
                <a:latin typeface="+mn-lt"/>
                <a:ea typeface="+mn-ea"/>
                <a:cs typeface="+mn-cs"/>
              </a:rPr>
              <a:t>provided to institutions based on n</a:t>
            </a:r>
            <a:r>
              <a:rPr lang="en-US" dirty="0"/>
              <a:t>eed, quality, costs and funding, and program review. </a:t>
            </a:r>
            <a:r>
              <a:rPr lang="en-US" sz="1200" kern="1200" dirty="0">
                <a:solidFill>
                  <a:schemeClr val="tx1"/>
                </a:solidFill>
                <a:effectLst/>
                <a:latin typeface="+mn-lt"/>
                <a:ea typeface="+mn-ea"/>
                <a:cs typeface="+mn-cs"/>
              </a:rPr>
              <a:t>Further detail is provided in the Texas Administrative Code Rule 5.45 Criteria for new Baccalaureate and Master’s Degree Programs, the </a:t>
            </a:r>
            <a:r>
              <a:rPr lang="en-US" sz="1200" i="1" kern="1200" dirty="0">
                <a:solidFill>
                  <a:schemeClr val="tx1"/>
                </a:solidFill>
                <a:effectLst/>
                <a:latin typeface="+mn-lt"/>
                <a:ea typeface="+mn-ea"/>
                <a:cs typeface="+mn-cs"/>
              </a:rPr>
              <a:t>Standards for New Bachelor’s and Master’s Degree Programs,</a:t>
            </a:r>
            <a:r>
              <a:rPr lang="en-US" sz="1200" kern="1200" dirty="0">
                <a:solidFill>
                  <a:schemeClr val="tx1"/>
                </a:solidFill>
                <a:effectLst/>
                <a:latin typeface="+mn-lt"/>
                <a:ea typeface="+mn-ea"/>
                <a:cs typeface="+mn-cs"/>
              </a:rPr>
              <a:t> and Texas Administrative Code Rule 5.46 Criteria for New Doctoral Programs.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Need: Job market, student demand, and enrollment projections</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Quality: Degree Requirements, number of hours in a major, </a:t>
            </a:r>
            <a:r>
              <a:rPr lang="en-US" sz="1200" kern="1200" dirty="0" smtClean="0">
                <a:solidFill>
                  <a:schemeClr val="tx1"/>
                </a:solidFill>
                <a:effectLst/>
                <a:latin typeface="+mn-lt"/>
                <a:ea typeface="+mn-ea"/>
                <a:cs typeface="+mn-cs"/>
              </a:rPr>
              <a:t>overall number </a:t>
            </a:r>
            <a:r>
              <a:rPr lang="en-US" sz="1200" kern="1200" dirty="0">
                <a:solidFill>
                  <a:schemeClr val="tx1"/>
                </a:solidFill>
                <a:effectLst/>
                <a:latin typeface="+mn-lt"/>
                <a:ea typeface="+mn-ea"/>
                <a:cs typeface="+mn-cs"/>
              </a:rPr>
              <a:t>of hours in a degree </a:t>
            </a:r>
            <a:r>
              <a:rPr lang="en-US" sz="1200" kern="1200" dirty="0" smtClean="0">
                <a:solidFill>
                  <a:schemeClr val="tx1"/>
                </a:solidFill>
                <a:effectLst/>
                <a:latin typeface="+mn-lt"/>
                <a:ea typeface="+mn-ea"/>
                <a:cs typeface="+mn-cs"/>
              </a:rPr>
              <a:t>program, </a:t>
            </a:r>
            <a:r>
              <a:rPr lang="en-US" sz="1200" kern="1200" dirty="0">
                <a:solidFill>
                  <a:schemeClr val="tx1"/>
                </a:solidFill>
                <a:effectLst/>
                <a:latin typeface="+mn-lt"/>
                <a:ea typeface="+mn-ea"/>
                <a:cs typeface="+mn-cs"/>
              </a:rPr>
              <a:t>transfer issues, marketable skills, faculty, library resources, facilities and equipment, and accreditation</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Costs and Funding: Proposed program is estimated to cost less than $2 million and will not generate formula funding for the first two years</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Program Review: Regularly scheduled to assess the quality and effectiveness of the degree program</a:t>
            </a:r>
          </a:p>
          <a:p>
            <a:endParaRPr lang="en-US" dirty="0"/>
          </a:p>
        </p:txBody>
      </p:sp>
      <p:sp>
        <p:nvSpPr>
          <p:cNvPr id="4" name="Slide Number Placeholder 3"/>
          <p:cNvSpPr>
            <a:spLocks noGrp="1"/>
          </p:cNvSpPr>
          <p:nvPr>
            <p:ph type="sldNum" sz="quarter" idx="5"/>
          </p:nvPr>
        </p:nvSpPr>
        <p:spPr/>
        <p:txBody>
          <a:bodyPr/>
          <a:lstStyle/>
          <a:p>
            <a:fld id="{32CE2614-528A-440D-9433-7536316D23A6}" type="slidenum">
              <a:rPr lang="en-US" smtClean="0"/>
              <a:t>18</a:t>
            </a:fld>
            <a:endParaRPr lang="en-US"/>
          </a:p>
        </p:txBody>
      </p:sp>
    </p:spTree>
    <p:extLst>
      <p:ext uri="{BB962C8B-B14F-4D97-AF65-F5344CB8AC3E}">
        <p14:creationId xmlns:p14="http://schemas.microsoft.com/office/powerpoint/2010/main" val="3945605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items to consider when thinking about a new degree program.</a:t>
            </a:r>
          </a:p>
        </p:txBody>
      </p:sp>
      <p:sp>
        <p:nvSpPr>
          <p:cNvPr id="4" name="Slide Number Placeholder 3"/>
          <p:cNvSpPr>
            <a:spLocks noGrp="1"/>
          </p:cNvSpPr>
          <p:nvPr>
            <p:ph type="sldNum" sz="quarter" idx="5"/>
          </p:nvPr>
        </p:nvSpPr>
        <p:spPr/>
        <p:txBody>
          <a:bodyPr/>
          <a:lstStyle/>
          <a:p>
            <a:fld id="{32CE2614-528A-440D-9433-7536316D23A6}" type="slidenum">
              <a:rPr lang="en-US" smtClean="0"/>
              <a:t>19</a:t>
            </a:fld>
            <a:endParaRPr lang="en-US"/>
          </a:p>
        </p:txBody>
      </p:sp>
    </p:spTree>
    <p:extLst>
      <p:ext uri="{BB962C8B-B14F-4D97-AF65-F5344CB8AC3E}">
        <p14:creationId xmlns:p14="http://schemas.microsoft.com/office/powerpoint/2010/main" val="3758203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To explore how institutions can identify and address opportunities for developing graduate programs that meet industry needs, let’s identify two principle questions.</a:t>
            </a:r>
          </a:p>
          <a:p>
            <a:endParaRPr lang="en-US" sz="1200" kern="1200" dirty="0">
              <a:solidFill>
                <a:schemeClr val="tx1"/>
              </a:solidFill>
              <a:effectLst/>
              <a:latin typeface="+mn-lt"/>
              <a:ea typeface="+mn-ea"/>
              <a:cs typeface="+mn-cs"/>
            </a:endParaRPr>
          </a:p>
          <a:p>
            <a:pPr marL="228600" indent="-228600">
              <a:buAutoNum type="arabicParenBoth"/>
            </a:pPr>
            <a:r>
              <a:rPr lang="en-US" sz="1200" kern="1200" dirty="0">
                <a:solidFill>
                  <a:schemeClr val="tx1"/>
                </a:solidFill>
                <a:effectLst/>
                <a:latin typeface="+mn-lt"/>
                <a:ea typeface="+mn-ea"/>
                <a:cs typeface="+mn-cs"/>
              </a:rPr>
              <a:t>What is the projected growth of new industry in Texas? </a:t>
            </a:r>
          </a:p>
          <a:p>
            <a:r>
              <a:rPr lang="en-US" sz="1200" kern="1200" dirty="0">
                <a:solidFill>
                  <a:schemeClr val="tx1"/>
                </a:solidFill>
                <a:effectLst/>
                <a:latin typeface="+mn-lt"/>
                <a:ea typeface="+mn-ea"/>
                <a:cs typeface="+mn-cs"/>
              </a:rPr>
              <a:t>(2) How might Texas institutions meet the needs of these industries with masters and doctoral graduates?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Today I will present how an institution might explore these questions through various information and data resources. When starting to develop a new program consider the past, present, and future to identify where your institution is situated in the landscape of higher </a:t>
            </a:r>
            <a:r>
              <a:rPr lang="en-US" sz="1200" kern="1200" dirty="0" smtClean="0">
                <a:solidFill>
                  <a:schemeClr val="tx1"/>
                </a:solidFill>
                <a:effectLst/>
                <a:latin typeface="+mn-lt"/>
                <a:ea typeface="+mn-ea"/>
                <a:cs typeface="+mn-cs"/>
              </a:rPr>
              <a:t>education and the job marketplace.</a:t>
            </a:r>
            <a:endParaRPr lang="en-US" sz="1200" kern="1200" dirty="0">
              <a:solidFill>
                <a:schemeClr val="tx1"/>
              </a:solidFill>
              <a:effectLst/>
              <a:latin typeface="+mn-lt"/>
              <a:ea typeface="+mn-ea"/>
              <a:cs typeface="+mn-cs"/>
            </a:endParaRPr>
          </a:p>
          <a:p>
            <a:endParaRPr lang="en-US" dirty="0"/>
          </a:p>
          <a:p>
            <a:r>
              <a:rPr lang="en-US" dirty="0"/>
              <a:t>There are several ways to identify projected areas of industry growth. Understanding the changes in the workforce and economic drivers can help institutions strategize graduated degree program development and adaptations.</a:t>
            </a:r>
          </a:p>
          <a:p>
            <a:endParaRPr lang="en-US" dirty="0"/>
          </a:p>
          <a:p>
            <a:r>
              <a:rPr lang="en-US" dirty="0"/>
              <a:t>Today I will show several examples from open-sources, though there are other sources available, that could be used to develop a strategy and plan for graduate degree program development and adaptations.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32CE2614-528A-440D-9433-7536316D23A6}" type="slidenum">
              <a:rPr lang="en-US" smtClean="0"/>
              <a:t>2</a:t>
            </a:fld>
            <a:endParaRPr lang="en-US"/>
          </a:p>
        </p:txBody>
      </p:sp>
    </p:spTree>
    <p:extLst>
      <p:ext uri="{BB962C8B-B14F-4D97-AF65-F5344CB8AC3E}">
        <p14:creationId xmlns:p14="http://schemas.microsoft.com/office/powerpoint/2010/main" val="660464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Location and instructional</a:t>
            </a:r>
            <a:r>
              <a:rPr lang="en-US" baseline="0" dirty="0" smtClean="0"/>
              <a:t> modality must be determined, and the curriculum should have appropriate content and be delivered efficiently and effectively.</a:t>
            </a:r>
            <a:endParaRPr lang="en-US" dirty="0"/>
          </a:p>
        </p:txBody>
      </p:sp>
      <p:sp>
        <p:nvSpPr>
          <p:cNvPr id="4" name="Slide Number Placeholder 3"/>
          <p:cNvSpPr>
            <a:spLocks noGrp="1"/>
          </p:cNvSpPr>
          <p:nvPr>
            <p:ph type="sldNum" sz="quarter" idx="5"/>
          </p:nvPr>
        </p:nvSpPr>
        <p:spPr/>
        <p:txBody>
          <a:bodyPr/>
          <a:lstStyle/>
          <a:p>
            <a:fld id="{32CE2614-528A-440D-9433-7536316D23A6}" type="slidenum">
              <a:rPr lang="en-US" smtClean="0"/>
              <a:t>20</a:t>
            </a:fld>
            <a:endParaRPr lang="en-US"/>
          </a:p>
        </p:txBody>
      </p:sp>
    </p:spTree>
    <p:extLst>
      <p:ext uri="{BB962C8B-B14F-4D97-AF65-F5344CB8AC3E}">
        <p14:creationId xmlns:p14="http://schemas.microsoft.com/office/powerpoint/2010/main" val="31342149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CE2614-528A-440D-9433-7536316D23A6}" type="slidenum">
              <a:rPr lang="en-US" smtClean="0"/>
              <a:t>21</a:t>
            </a:fld>
            <a:endParaRPr lang="en-US"/>
          </a:p>
        </p:txBody>
      </p:sp>
    </p:spTree>
    <p:extLst>
      <p:ext uri="{BB962C8B-B14F-4D97-AF65-F5344CB8AC3E}">
        <p14:creationId xmlns:p14="http://schemas.microsoft.com/office/powerpoint/2010/main" val="31046419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CE2614-528A-440D-9433-7536316D23A6}" type="slidenum">
              <a:rPr lang="en-US" smtClean="0"/>
              <a:t>22</a:t>
            </a:fld>
            <a:endParaRPr lang="en-US"/>
          </a:p>
        </p:txBody>
      </p:sp>
    </p:spTree>
    <p:extLst>
      <p:ext uri="{BB962C8B-B14F-4D97-AF65-F5344CB8AC3E}">
        <p14:creationId xmlns:p14="http://schemas.microsoft.com/office/powerpoint/2010/main" val="13699988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CE2614-528A-440D-9433-7536316D23A6}" type="slidenum">
              <a:rPr lang="en-US" smtClean="0"/>
              <a:t>23</a:t>
            </a:fld>
            <a:endParaRPr lang="en-US"/>
          </a:p>
        </p:txBody>
      </p:sp>
    </p:spTree>
    <p:extLst>
      <p:ext uri="{BB962C8B-B14F-4D97-AF65-F5344CB8AC3E}">
        <p14:creationId xmlns:p14="http://schemas.microsoft.com/office/powerpoint/2010/main" val="1725832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let’s look at production of degrees over the last five years. </a:t>
            </a:r>
          </a:p>
          <a:p>
            <a:endParaRPr lang="en-US" dirty="0"/>
          </a:p>
          <a:p>
            <a:r>
              <a:rPr lang="en-US" dirty="0"/>
              <a:t>From 2014 to 2018, there was a steady increase in graduate degrees awarded. Overall, there was an 18 percent increase. By level, master’s degrees awarded increased by 22 percent and doctoral degrees awarded increased by 5 percent from 2014 to 2018. </a:t>
            </a:r>
          </a:p>
        </p:txBody>
      </p:sp>
      <p:sp>
        <p:nvSpPr>
          <p:cNvPr id="4" name="Slide Number Placeholder 3"/>
          <p:cNvSpPr>
            <a:spLocks noGrp="1"/>
          </p:cNvSpPr>
          <p:nvPr>
            <p:ph type="sldNum" sz="quarter" idx="5"/>
          </p:nvPr>
        </p:nvSpPr>
        <p:spPr/>
        <p:txBody>
          <a:bodyPr/>
          <a:lstStyle/>
          <a:p>
            <a:fld id="{32CE2614-528A-440D-9433-7536316D23A6}" type="slidenum">
              <a:rPr lang="en-US" smtClean="0"/>
              <a:t>3</a:t>
            </a:fld>
            <a:endParaRPr lang="en-US"/>
          </a:p>
        </p:txBody>
      </p:sp>
    </p:spTree>
    <p:extLst>
      <p:ext uri="{BB962C8B-B14F-4D97-AF65-F5344CB8AC3E}">
        <p14:creationId xmlns:p14="http://schemas.microsoft.com/office/powerpoint/2010/main" val="1223225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(2-digit CIP) curriculum areas with the most degrees awarded from 2014 to 2018 are similar at the master’s and doctoral level. Health professions and education are top areas at both levels. However, by </a:t>
            </a:r>
            <a:r>
              <a:rPr lang="en-US" dirty="0" smtClean="0"/>
              <a:t>specific discipline</a:t>
            </a:r>
            <a:r>
              <a:rPr lang="en-US" dirty="0"/>
              <a:t>, there are differences. Professional doctoral programs making the top ten list, including medicine, law, pharmacy, dentistry, are not offered at the master’s level.</a:t>
            </a:r>
          </a:p>
        </p:txBody>
      </p:sp>
      <p:sp>
        <p:nvSpPr>
          <p:cNvPr id="4" name="Slide Number Placeholder 3"/>
          <p:cNvSpPr>
            <a:spLocks noGrp="1"/>
          </p:cNvSpPr>
          <p:nvPr>
            <p:ph type="sldNum" sz="quarter" idx="5"/>
          </p:nvPr>
        </p:nvSpPr>
        <p:spPr/>
        <p:txBody>
          <a:bodyPr/>
          <a:lstStyle/>
          <a:p>
            <a:fld id="{32CE2614-528A-440D-9433-7536316D23A6}" type="slidenum">
              <a:rPr lang="en-US" smtClean="0"/>
              <a:t>4</a:t>
            </a:fld>
            <a:endParaRPr lang="en-US"/>
          </a:p>
        </p:txBody>
      </p:sp>
    </p:spTree>
    <p:extLst>
      <p:ext uri="{BB962C8B-B14F-4D97-AF65-F5344CB8AC3E}">
        <p14:creationId xmlns:p14="http://schemas.microsoft.com/office/powerpoint/2010/main" val="2087263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18 graduate degree programs, both master’s and doctoral level, with the most degrees conferred from 2014 to 2018. </a:t>
            </a:r>
          </a:p>
          <a:p>
            <a:endParaRPr lang="en-US" dirty="0"/>
          </a:p>
          <a:p>
            <a:r>
              <a:rPr lang="en-US" dirty="0"/>
              <a:t>There were 27,624 master’s degrees awarded in Business Administration and Management. This is nearly twice as many as any other curriculum area during this time. The next two curriculum areas with the most graduate degrees awarded were Educational Leadership and Administration with 12,896 followed by Accounting with 8,875 degrees awarded during this time.</a:t>
            </a:r>
          </a:p>
          <a:p>
            <a:endParaRPr lang="en-US" dirty="0"/>
          </a:p>
          <a:p>
            <a:r>
              <a:rPr lang="en-US" dirty="0"/>
              <a:t>There were 6,429 doctoral degrees in Medicine awarded, followed by 5,744 in Law, and 3,021 in Pharmacy.</a:t>
            </a:r>
          </a:p>
        </p:txBody>
      </p:sp>
      <p:sp>
        <p:nvSpPr>
          <p:cNvPr id="4" name="Slide Number Placeholder 3"/>
          <p:cNvSpPr>
            <a:spLocks noGrp="1"/>
          </p:cNvSpPr>
          <p:nvPr>
            <p:ph type="sldNum" sz="quarter" idx="5"/>
          </p:nvPr>
        </p:nvSpPr>
        <p:spPr/>
        <p:txBody>
          <a:bodyPr/>
          <a:lstStyle/>
          <a:p>
            <a:fld id="{32CE2614-528A-440D-9433-7536316D23A6}" type="slidenum">
              <a:rPr lang="en-US" smtClean="0"/>
              <a:t>5</a:t>
            </a:fld>
            <a:endParaRPr lang="en-US"/>
          </a:p>
        </p:txBody>
      </p:sp>
    </p:spTree>
    <p:extLst>
      <p:ext uri="{BB962C8B-B14F-4D97-AF65-F5344CB8AC3E}">
        <p14:creationId xmlns:p14="http://schemas.microsoft.com/office/powerpoint/2010/main" val="1829150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were 1,662 master’s level and 621 doctoral level degree programs in academic year 2018-19. This would make a ratio of 62 enrollments per degree program. </a:t>
            </a:r>
          </a:p>
          <a:p>
            <a:endParaRPr lang="en-US" dirty="0"/>
          </a:p>
          <a:p>
            <a:r>
              <a:rPr lang="en-US" dirty="0"/>
              <a:t>Several disciplines have few programs but high enrollments, for example Law. There are six programs listed under CIP 22.0101 Law, and there were 3,621 students enrolled in fall 2018. This makes a ratio of 603.5 enrollments per degree program. </a:t>
            </a:r>
            <a:r>
              <a:rPr lang="en-US" dirty="0" smtClean="0"/>
              <a:t>Other </a:t>
            </a:r>
            <a:r>
              <a:rPr lang="en-US" dirty="0"/>
              <a:t>disciplines have many programs with lower enrollments, for example master’s degree programs in </a:t>
            </a:r>
            <a:r>
              <a:rPr lang="en-US" dirty="0" smtClean="0"/>
              <a:t>English. </a:t>
            </a:r>
            <a:r>
              <a:rPr lang="en-US" dirty="0"/>
              <a:t>There are 30 programs listed under CIP 23.0101 English Language and Literature, and there were 659 students enrolled in fall 2018. This makes a ratio of 22 enrollments per degree program.</a:t>
            </a:r>
          </a:p>
          <a:p>
            <a:endParaRPr lang="en-US" dirty="0"/>
          </a:p>
          <a:p>
            <a:r>
              <a:rPr lang="en-US" dirty="0"/>
              <a:t>Institutions must </a:t>
            </a:r>
            <a:r>
              <a:rPr lang="en-US" dirty="0" smtClean="0"/>
              <a:t>consider</a:t>
            </a:r>
            <a:r>
              <a:rPr lang="en-US" baseline="0" dirty="0" smtClean="0"/>
              <a:t> if</a:t>
            </a:r>
            <a:r>
              <a:rPr lang="en-US" dirty="0" smtClean="0"/>
              <a:t> the trends in enrollments </a:t>
            </a:r>
            <a:r>
              <a:rPr lang="en-US" dirty="0"/>
              <a:t>and recent </a:t>
            </a:r>
            <a:r>
              <a:rPr lang="en-US" dirty="0" smtClean="0"/>
              <a:t>graduates in existing</a:t>
            </a:r>
            <a:r>
              <a:rPr lang="en-US" baseline="0" dirty="0" smtClean="0"/>
              <a:t> programs</a:t>
            </a:r>
            <a:r>
              <a:rPr lang="en-US" dirty="0" smtClean="0"/>
              <a:t> are going </a:t>
            </a:r>
            <a:r>
              <a:rPr lang="en-US" dirty="0"/>
              <a:t>to the meet the projected </a:t>
            </a:r>
            <a:r>
              <a:rPr lang="en-US" dirty="0" smtClean="0"/>
              <a:t>need?</a:t>
            </a:r>
            <a:endParaRPr lang="en-US" dirty="0"/>
          </a:p>
        </p:txBody>
      </p:sp>
      <p:sp>
        <p:nvSpPr>
          <p:cNvPr id="4" name="Slide Number Placeholder 3"/>
          <p:cNvSpPr>
            <a:spLocks noGrp="1"/>
          </p:cNvSpPr>
          <p:nvPr>
            <p:ph type="sldNum" sz="quarter" idx="5"/>
          </p:nvPr>
        </p:nvSpPr>
        <p:spPr/>
        <p:txBody>
          <a:bodyPr/>
          <a:lstStyle/>
          <a:p>
            <a:fld id="{32CE2614-528A-440D-9433-7536316D23A6}" type="slidenum">
              <a:rPr lang="en-US" smtClean="0"/>
              <a:t>6</a:t>
            </a:fld>
            <a:endParaRPr lang="en-US"/>
          </a:p>
        </p:txBody>
      </p:sp>
    </p:spTree>
    <p:extLst>
      <p:ext uri="{BB962C8B-B14F-4D97-AF65-F5344CB8AC3E}">
        <p14:creationId xmlns:p14="http://schemas.microsoft.com/office/powerpoint/2010/main" val="1728597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Bureau of Labor Statistics’ (BLS) Occupational Outlook Handbook is a useful tool for exploring projections. Included in the projections are median pay, typical entry-level education, work experience requirements, number of jobs, job outlook, employment changes over time, and industry descriptions.</a:t>
            </a:r>
          </a:p>
          <a:p>
            <a:endParaRPr lang="en-US" dirty="0"/>
          </a:p>
          <a:p>
            <a:r>
              <a:rPr lang="en-US" dirty="0"/>
              <a:t>From here, we can look at the occupation descriptions for typical entry-level education for each of these occupations</a:t>
            </a:r>
          </a:p>
        </p:txBody>
      </p:sp>
      <p:sp>
        <p:nvSpPr>
          <p:cNvPr id="4" name="Slide Number Placeholder 3"/>
          <p:cNvSpPr>
            <a:spLocks noGrp="1"/>
          </p:cNvSpPr>
          <p:nvPr>
            <p:ph type="sldNum" sz="quarter" idx="5"/>
          </p:nvPr>
        </p:nvSpPr>
        <p:spPr/>
        <p:txBody>
          <a:bodyPr/>
          <a:lstStyle/>
          <a:p>
            <a:fld id="{32CE2614-528A-440D-9433-7536316D23A6}" type="slidenum">
              <a:rPr lang="en-US" smtClean="0"/>
              <a:t>7</a:t>
            </a:fld>
            <a:endParaRPr lang="en-US"/>
          </a:p>
        </p:txBody>
      </p:sp>
    </p:spTree>
    <p:extLst>
      <p:ext uri="{BB962C8B-B14F-4D97-AF65-F5344CB8AC3E}">
        <p14:creationId xmlns:p14="http://schemas.microsoft.com/office/powerpoint/2010/main" val="4032501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Master’s or doctoral degrees are the typical entry-level education for seven of the top twenty occupations projected to have the highest percent change of employment from 2018 to 2028. </a:t>
            </a:r>
          </a:p>
          <a:p>
            <a:endParaRPr lang="en-US" dirty="0"/>
          </a:p>
          <a:p>
            <a:r>
              <a:rPr lang="en-US" dirty="0"/>
              <a:t>Genetic counselors</a:t>
            </a:r>
          </a:p>
          <a:p>
            <a:r>
              <a:rPr lang="en-US" dirty="0"/>
              <a:t>Health specialties teachers, postsecondary</a:t>
            </a:r>
          </a:p>
          <a:p>
            <a:r>
              <a:rPr lang="en-US" dirty="0"/>
              <a:t>Mathematicians</a:t>
            </a:r>
          </a:p>
          <a:p>
            <a:r>
              <a:rPr lang="en-US" dirty="0"/>
              <a:t>Nurse practitioners</a:t>
            </a:r>
          </a:p>
          <a:p>
            <a:r>
              <a:rPr lang="en-US" dirty="0"/>
              <a:t>Physician assistants</a:t>
            </a:r>
          </a:p>
          <a:p>
            <a:r>
              <a:rPr lang="en-US" dirty="0"/>
              <a:t>Speech-language pathologists</a:t>
            </a:r>
          </a:p>
          <a:p>
            <a:r>
              <a:rPr lang="en-US" dirty="0"/>
              <a:t>Statisticians</a:t>
            </a:r>
          </a:p>
          <a:p>
            <a:endParaRPr lang="en-US" dirty="0"/>
          </a:p>
        </p:txBody>
      </p:sp>
      <p:sp>
        <p:nvSpPr>
          <p:cNvPr id="4" name="Slide Number Placeholder 3"/>
          <p:cNvSpPr>
            <a:spLocks noGrp="1"/>
          </p:cNvSpPr>
          <p:nvPr>
            <p:ph type="sldNum" sz="quarter" idx="5"/>
          </p:nvPr>
        </p:nvSpPr>
        <p:spPr/>
        <p:txBody>
          <a:bodyPr/>
          <a:lstStyle/>
          <a:p>
            <a:fld id="{32CE2614-528A-440D-9433-7536316D23A6}" type="slidenum">
              <a:rPr lang="en-US" smtClean="0"/>
              <a:t>8</a:t>
            </a:fld>
            <a:endParaRPr lang="en-US"/>
          </a:p>
        </p:txBody>
      </p:sp>
    </p:spTree>
    <p:extLst>
      <p:ext uri="{BB962C8B-B14F-4D97-AF65-F5344CB8AC3E}">
        <p14:creationId xmlns:p14="http://schemas.microsoft.com/office/powerpoint/2010/main" val="2695928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 typical entry-level education is a high school diploma or equivalent, associate degree, or bachelor’s degree for most of the 20 occupations with the highest projected numeric change in employment from 2018-28.</a:t>
            </a:r>
          </a:p>
          <a:p>
            <a:endParaRPr lang="en-US" dirty="0"/>
          </a:p>
          <a:p>
            <a:r>
              <a:rPr lang="en-US" sz="1200" kern="1200" dirty="0">
                <a:solidFill>
                  <a:schemeClr val="tx1"/>
                </a:solidFill>
                <a:effectLst/>
                <a:latin typeface="+mn-lt"/>
                <a:ea typeface="+mn-ea"/>
                <a:cs typeface="+mn-cs"/>
              </a:rPr>
              <a:t>For both the occupations with the highest projections for percent growth and numeric change the type of entry-level degree program needed is not typically graduate-level, but there could be a justification for increasing faculty and instructor positions to train and </a:t>
            </a:r>
            <a:r>
              <a:rPr lang="en-US" sz="1200" kern="1200" dirty="0" smtClean="0">
                <a:solidFill>
                  <a:schemeClr val="tx1"/>
                </a:solidFill>
                <a:effectLst/>
                <a:latin typeface="+mn-lt"/>
                <a:ea typeface="+mn-ea"/>
                <a:cs typeface="+mn-cs"/>
              </a:rPr>
              <a:t>educate </a:t>
            </a:r>
            <a:r>
              <a:rPr lang="en-US" sz="1200" kern="1200" dirty="0">
                <a:solidFill>
                  <a:schemeClr val="tx1"/>
                </a:solidFill>
                <a:effectLst/>
                <a:latin typeface="+mn-lt"/>
                <a:ea typeface="+mn-ea"/>
                <a:cs typeface="+mn-cs"/>
              </a:rPr>
              <a:t>these professionals. The faculty and instructor roles could </a:t>
            </a:r>
            <a:r>
              <a:rPr lang="en-US" sz="1200" kern="1200" dirty="0" smtClean="0">
                <a:solidFill>
                  <a:schemeClr val="tx1"/>
                </a:solidFill>
                <a:effectLst/>
                <a:latin typeface="+mn-lt"/>
                <a:ea typeface="+mn-ea"/>
                <a:cs typeface="+mn-cs"/>
              </a:rPr>
              <a:t>require </a:t>
            </a:r>
            <a:r>
              <a:rPr lang="en-US" sz="1200" kern="1200" dirty="0">
                <a:solidFill>
                  <a:schemeClr val="tx1"/>
                </a:solidFill>
                <a:effectLst/>
                <a:latin typeface="+mn-lt"/>
                <a:ea typeface="+mn-ea"/>
                <a:cs typeface="+mn-cs"/>
              </a:rPr>
              <a:t>graduate-level degrees, and therefore we would anticipate an increase in related academic program offerings and completions.</a:t>
            </a:r>
            <a:endParaRPr lang="en-US" dirty="0"/>
          </a:p>
        </p:txBody>
      </p:sp>
      <p:sp>
        <p:nvSpPr>
          <p:cNvPr id="4" name="Slide Number Placeholder 3"/>
          <p:cNvSpPr>
            <a:spLocks noGrp="1"/>
          </p:cNvSpPr>
          <p:nvPr>
            <p:ph type="sldNum" sz="quarter" idx="5"/>
          </p:nvPr>
        </p:nvSpPr>
        <p:spPr/>
        <p:txBody>
          <a:bodyPr/>
          <a:lstStyle/>
          <a:p>
            <a:fld id="{32CE2614-528A-440D-9433-7536316D23A6}" type="slidenum">
              <a:rPr lang="en-US" smtClean="0"/>
              <a:t>9</a:t>
            </a:fld>
            <a:endParaRPr lang="en-US"/>
          </a:p>
        </p:txBody>
      </p:sp>
    </p:spTree>
    <p:extLst>
      <p:ext uri="{BB962C8B-B14F-4D97-AF65-F5344CB8AC3E}">
        <p14:creationId xmlns:p14="http://schemas.microsoft.com/office/powerpoint/2010/main" val="23958122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35579"/>
            <a:ext cx="5534025" cy="2387600"/>
          </a:xfrm>
          <a:noFill/>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914400" y="3674397"/>
            <a:ext cx="553402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a:xfrm>
            <a:off x="2693773" y="6414016"/>
            <a:ext cx="5459627" cy="365125"/>
          </a:xfrm>
        </p:spPr>
        <p:txBody>
          <a:bodyPr/>
          <a:lstStyle>
            <a:lvl1pPr>
              <a:defRPr>
                <a:solidFill>
                  <a:schemeClr val="bg1"/>
                </a:solidFill>
              </a:defRPr>
            </a:lvl1pPr>
          </a:lstStyle>
          <a:p>
            <a:endParaRPr lang="en-US" dirty="0"/>
          </a:p>
        </p:txBody>
      </p:sp>
      <p:pic>
        <p:nvPicPr>
          <p:cNvPr id="8" name="Picture 7" descr="Logo part of banner at top of page&#10;&#10;This graphic is the logo of the Texas Higher Education Coordinating Board and sits in the white cell of the table that is part of the banner at the top of the page. The logo contains the following three elements: the letters and numbers 60x30TX, a slim Texas flag underneath those, and the words Texas Higher Education Coordinating Board beneath the fla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27800" y="1881265"/>
            <a:ext cx="4806696" cy="2502408"/>
          </a:xfrm>
          <a:prstGeom prst="rect">
            <a:avLst/>
          </a:prstGeom>
        </p:spPr>
      </p:pic>
      <p:sp>
        <p:nvSpPr>
          <p:cNvPr id="9" name="Slide Number Placeholder 5"/>
          <p:cNvSpPr>
            <a:spLocks noGrp="1"/>
          </p:cNvSpPr>
          <p:nvPr>
            <p:ph type="sldNum" sz="quarter" idx="4"/>
          </p:nvPr>
        </p:nvSpPr>
        <p:spPr>
          <a:xfrm>
            <a:off x="9316994" y="6406236"/>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Tree>
    <p:extLst>
      <p:ext uri="{BB962C8B-B14F-4D97-AF65-F5344CB8AC3E}">
        <p14:creationId xmlns:p14="http://schemas.microsoft.com/office/powerpoint/2010/main" val="3668079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87" name="Picture Placeholder 85">
            <a:extLst>
              <a:ext uri="{FF2B5EF4-FFF2-40B4-BE49-F238E27FC236}">
                <a16:creationId xmlns:a16="http://schemas.microsoft.com/office/drawing/2014/main" xmlns="" id="{27C8F013-58D5-4ABD-B2CB-0431FD14933E}"/>
              </a:ext>
            </a:extLst>
          </p:cNvPr>
          <p:cNvSpPr>
            <a:spLocks noGrp="1"/>
          </p:cNvSpPr>
          <p:nvPr userDrawn="1">
            <p:ph type="pic" sz="quarter" idx="29"/>
          </p:nvPr>
        </p:nvSpPr>
        <p:spPr>
          <a:xfrm>
            <a:off x="884309" y="918636"/>
            <a:ext cx="950400" cy="687600"/>
          </a:xfrm>
        </p:spPr>
        <p:txBody>
          <a:bodyPr anchor="ctr" anchorCtr="0">
            <a:normAutofit/>
          </a:bodyPr>
          <a:lstStyle>
            <a:lvl1pPr marL="0" indent="0" algn="ctr">
              <a:buNone/>
              <a:defRPr sz="1200"/>
            </a:lvl1pPr>
          </a:lstStyle>
          <a:p>
            <a:r>
              <a:rPr lang="en-US" dirty="0"/>
              <a:t>Click icon to add picture</a:t>
            </a:r>
            <a:endParaRPr lang="ru-RU" dirty="0"/>
          </a:p>
        </p:txBody>
      </p:sp>
      <p:sp>
        <p:nvSpPr>
          <p:cNvPr id="2" name="Title 1">
            <a:extLst>
              <a:ext uri="{FF2B5EF4-FFF2-40B4-BE49-F238E27FC236}">
                <a16:creationId xmlns:a16="http://schemas.microsoft.com/office/drawing/2014/main" xmlns="" id="{B75257CB-11D8-4D35-A676-05EDEFAA2116}"/>
              </a:ext>
            </a:extLst>
          </p:cNvPr>
          <p:cNvSpPr>
            <a:spLocks noGrp="1"/>
          </p:cNvSpPr>
          <p:nvPr>
            <p:ph type="ctrTitle"/>
          </p:nvPr>
        </p:nvSpPr>
        <p:spPr>
          <a:xfrm>
            <a:off x="2731590" y="595088"/>
            <a:ext cx="8617176" cy="793932"/>
          </a:xfrm>
          <a:solidFill>
            <a:srgbClr val="005F84"/>
          </a:solidFill>
        </p:spPr>
        <p:txBody>
          <a:bodyPr anchor="b">
            <a:normAutofit/>
          </a:bodyPr>
          <a:lstStyle>
            <a:lvl1pPr algn="r">
              <a:defRPr sz="4400" b="1">
                <a:solidFill>
                  <a:schemeClr val="bg1"/>
                </a:solidFill>
              </a:defRPr>
            </a:lvl1pPr>
          </a:lstStyle>
          <a:p>
            <a:r>
              <a:rPr lang="en-US" dirty="0"/>
              <a:t>Click to edit Master title style</a:t>
            </a:r>
            <a:endParaRPr lang="ru-RU" dirty="0"/>
          </a:p>
        </p:txBody>
      </p:sp>
      <p:sp>
        <p:nvSpPr>
          <p:cNvPr id="3" name="Subtitle 2">
            <a:extLst>
              <a:ext uri="{FF2B5EF4-FFF2-40B4-BE49-F238E27FC236}">
                <a16:creationId xmlns:a16="http://schemas.microsoft.com/office/drawing/2014/main" xmlns="" id="{FDA622EE-EB76-4F63-BF73-21A4E7D3C73B}"/>
              </a:ext>
            </a:extLst>
          </p:cNvPr>
          <p:cNvSpPr>
            <a:spLocks noGrp="1"/>
          </p:cNvSpPr>
          <p:nvPr>
            <p:ph type="subTitle" idx="1"/>
          </p:nvPr>
        </p:nvSpPr>
        <p:spPr>
          <a:xfrm>
            <a:off x="2731590" y="1404941"/>
            <a:ext cx="8617176" cy="481916"/>
          </a:xfrm>
        </p:spPr>
        <p:txBody>
          <a:bodyPr>
            <a:noAutofit/>
          </a:bodyPr>
          <a:lstStyle>
            <a:lvl1pPr marL="0" indent="0" algn="r">
              <a:buNone/>
              <a:defRPr sz="2800" i="1">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ru-RU" dirty="0"/>
          </a:p>
        </p:txBody>
      </p:sp>
      <p:sp>
        <p:nvSpPr>
          <p:cNvPr id="19" name="Rectangle 18">
            <a:extLst>
              <a:ext uri="{FF2B5EF4-FFF2-40B4-BE49-F238E27FC236}">
                <a16:creationId xmlns:a16="http://schemas.microsoft.com/office/drawing/2014/main" xmlns="" id="{50D56C11-4279-4A7A-8ED5-B3CC4B49EBCE}"/>
              </a:ext>
            </a:extLst>
          </p:cNvPr>
          <p:cNvSpPr/>
          <p:nvPr userDrawn="1"/>
        </p:nvSpPr>
        <p:spPr>
          <a:xfrm>
            <a:off x="874714" y="2404913"/>
            <a:ext cx="11317286" cy="630936"/>
          </a:xfrm>
          <a:prstGeom prst="rect">
            <a:avLst/>
          </a:prstGeom>
          <a:solidFill>
            <a:srgbClr val="DEE6E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68" name="Text Placeholder 67">
            <a:extLst>
              <a:ext uri="{FF2B5EF4-FFF2-40B4-BE49-F238E27FC236}">
                <a16:creationId xmlns:a16="http://schemas.microsoft.com/office/drawing/2014/main" xmlns="" id="{1448BB1C-FCE0-4368-9454-1C343179F825}"/>
              </a:ext>
            </a:extLst>
          </p:cNvPr>
          <p:cNvSpPr>
            <a:spLocks noGrp="1"/>
          </p:cNvSpPr>
          <p:nvPr userDrawn="1">
            <p:ph type="body" sz="quarter" idx="14" hasCustomPrompt="1"/>
          </p:nvPr>
        </p:nvSpPr>
        <p:spPr>
          <a:xfrm>
            <a:off x="999868" y="2489256"/>
            <a:ext cx="1697037" cy="450850"/>
          </a:xfr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75" name="Text Placeholder 67">
            <a:extLst>
              <a:ext uri="{FF2B5EF4-FFF2-40B4-BE49-F238E27FC236}">
                <a16:creationId xmlns:a16="http://schemas.microsoft.com/office/drawing/2014/main" xmlns="" id="{0F809E17-A64D-4926-86F9-F23BA9D43374}"/>
              </a:ext>
            </a:extLst>
          </p:cNvPr>
          <p:cNvSpPr>
            <a:spLocks noGrp="1"/>
          </p:cNvSpPr>
          <p:nvPr userDrawn="1">
            <p:ph type="body" sz="quarter" idx="19" hasCustomPrompt="1"/>
          </p:nvPr>
        </p:nvSpPr>
        <p:spPr>
          <a:xfrm>
            <a:off x="1002003" y="3176106"/>
            <a:ext cx="1697037" cy="368946"/>
          </a:xfrm>
        </p:spPr>
        <p:txBody>
          <a:bodyPr>
            <a:noAutofit/>
          </a:bodyPr>
          <a:lstStyle>
            <a:lvl1pPr marL="0" indent="0">
              <a:buNone/>
              <a:defRPr sz="1800" b="1">
                <a:solidFill>
                  <a:schemeClr val="accent5">
                    <a:lumMod val="50000"/>
                  </a:schemeClr>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Step 1</a:t>
            </a:r>
            <a:endParaRPr lang="ru-RU" dirty="0"/>
          </a:p>
        </p:txBody>
      </p:sp>
      <p:sp>
        <p:nvSpPr>
          <p:cNvPr id="80" name="Text Placeholder 67">
            <a:extLst>
              <a:ext uri="{FF2B5EF4-FFF2-40B4-BE49-F238E27FC236}">
                <a16:creationId xmlns:a16="http://schemas.microsoft.com/office/drawing/2014/main" xmlns="" id="{CEAEBD1B-4DD3-4194-BDB3-E70AEE2E0CDB}"/>
              </a:ext>
            </a:extLst>
          </p:cNvPr>
          <p:cNvSpPr>
            <a:spLocks noGrp="1"/>
          </p:cNvSpPr>
          <p:nvPr userDrawn="1">
            <p:ph type="body" sz="quarter" idx="24"/>
          </p:nvPr>
        </p:nvSpPr>
        <p:spPr>
          <a:xfrm>
            <a:off x="999868" y="3580663"/>
            <a:ext cx="1697037" cy="1414919"/>
          </a:xfrm>
        </p:spPr>
        <p:txBody>
          <a:bodyPr>
            <a:noAutofit/>
          </a:bodyPr>
          <a:lstStyle>
            <a:lvl1pPr marL="0" indent="0">
              <a:buNone/>
              <a:defRPr sz="1500" b="0" i="1">
                <a:solidFill>
                  <a:schemeClr val="accent5">
                    <a:lumMod val="50000"/>
                  </a:schemeClr>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Edit Master text styles</a:t>
            </a:r>
          </a:p>
        </p:txBody>
      </p:sp>
      <p:sp>
        <p:nvSpPr>
          <p:cNvPr id="69" name="Text Placeholder 67">
            <a:extLst>
              <a:ext uri="{FF2B5EF4-FFF2-40B4-BE49-F238E27FC236}">
                <a16:creationId xmlns:a16="http://schemas.microsoft.com/office/drawing/2014/main" xmlns="" id="{D78D23EB-5D9F-4540-94A3-08DBF7B8B91F}"/>
              </a:ext>
            </a:extLst>
          </p:cNvPr>
          <p:cNvSpPr>
            <a:spLocks noGrp="1"/>
          </p:cNvSpPr>
          <p:nvPr userDrawn="1">
            <p:ph type="body" sz="quarter" idx="15" hasCustomPrompt="1"/>
          </p:nvPr>
        </p:nvSpPr>
        <p:spPr>
          <a:xfrm>
            <a:off x="3076929" y="2489256"/>
            <a:ext cx="1697037" cy="450850"/>
          </a:xfr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76" name="Text Placeholder 67">
            <a:extLst>
              <a:ext uri="{FF2B5EF4-FFF2-40B4-BE49-F238E27FC236}">
                <a16:creationId xmlns:a16="http://schemas.microsoft.com/office/drawing/2014/main" xmlns="" id="{52C8DAAC-AC34-4ADE-B88F-1C9288A5AEAB}"/>
              </a:ext>
            </a:extLst>
          </p:cNvPr>
          <p:cNvSpPr>
            <a:spLocks noGrp="1"/>
          </p:cNvSpPr>
          <p:nvPr userDrawn="1">
            <p:ph type="body" sz="quarter" idx="20" hasCustomPrompt="1"/>
          </p:nvPr>
        </p:nvSpPr>
        <p:spPr>
          <a:xfrm>
            <a:off x="3079064" y="3176106"/>
            <a:ext cx="1697037" cy="368946"/>
          </a:xfrm>
        </p:spPr>
        <p:txBody>
          <a:bodyPr>
            <a:noAutofit/>
          </a:bodyPr>
          <a:lstStyle>
            <a:lvl1pPr marL="0" indent="0">
              <a:buNone/>
              <a:defRPr sz="1800" b="1">
                <a:solidFill>
                  <a:schemeClr val="accent5">
                    <a:lumMod val="50000"/>
                  </a:schemeClr>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Step 2</a:t>
            </a:r>
            <a:endParaRPr lang="ru-RU" dirty="0"/>
          </a:p>
        </p:txBody>
      </p:sp>
      <p:sp>
        <p:nvSpPr>
          <p:cNvPr id="81" name="Text Placeholder 67">
            <a:extLst>
              <a:ext uri="{FF2B5EF4-FFF2-40B4-BE49-F238E27FC236}">
                <a16:creationId xmlns:a16="http://schemas.microsoft.com/office/drawing/2014/main" xmlns="" id="{11C83BFB-0EB8-4D80-943B-BA7A252D4DFE}"/>
              </a:ext>
            </a:extLst>
          </p:cNvPr>
          <p:cNvSpPr>
            <a:spLocks noGrp="1"/>
          </p:cNvSpPr>
          <p:nvPr userDrawn="1">
            <p:ph type="body" sz="quarter" idx="25"/>
          </p:nvPr>
        </p:nvSpPr>
        <p:spPr>
          <a:xfrm>
            <a:off x="3076929" y="3580663"/>
            <a:ext cx="1697037" cy="1414919"/>
          </a:xfrm>
        </p:spPr>
        <p:txBody>
          <a:bodyPr>
            <a:noAutofit/>
          </a:bodyPr>
          <a:lstStyle>
            <a:lvl1pPr marL="0" indent="0">
              <a:buNone/>
              <a:defRPr sz="1500" b="0" i="1">
                <a:solidFill>
                  <a:schemeClr val="accent5">
                    <a:lumMod val="50000"/>
                  </a:schemeClr>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Edit Master text styles</a:t>
            </a:r>
          </a:p>
        </p:txBody>
      </p:sp>
      <p:sp>
        <p:nvSpPr>
          <p:cNvPr id="70" name="Text Placeholder 67">
            <a:extLst>
              <a:ext uri="{FF2B5EF4-FFF2-40B4-BE49-F238E27FC236}">
                <a16:creationId xmlns:a16="http://schemas.microsoft.com/office/drawing/2014/main" xmlns="" id="{4ED1DE17-B2BC-417B-BFB0-D3CDF7209734}"/>
              </a:ext>
            </a:extLst>
          </p:cNvPr>
          <p:cNvSpPr>
            <a:spLocks noGrp="1"/>
          </p:cNvSpPr>
          <p:nvPr userDrawn="1">
            <p:ph type="body" sz="quarter" idx="16" hasCustomPrompt="1"/>
          </p:nvPr>
        </p:nvSpPr>
        <p:spPr>
          <a:xfrm>
            <a:off x="5153990" y="2489256"/>
            <a:ext cx="1697037" cy="450850"/>
          </a:xfr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77" name="Text Placeholder 67">
            <a:extLst>
              <a:ext uri="{FF2B5EF4-FFF2-40B4-BE49-F238E27FC236}">
                <a16:creationId xmlns:a16="http://schemas.microsoft.com/office/drawing/2014/main" xmlns="" id="{2406C601-7B6F-4E9D-A973-B2CC92C0DDA5}"/>
              </a:ext>
            </a:extLst>
          </p:cNvPr>
          <p:cNvSpPr>
            <a:spLocks noGrp="1"/>
          </p:cNvSpPr>
          <p:nvPr userDrawn="1">
            <p:ph type="body" sz="quarter" idx="21" hasCustomPrompt="1"/>
          </p:nvPr>
        </p:nvSpPr>
        <p:spPr>
          <a:xfrm>
            <a:off x="5156125" y="3176106"/>
            <a:ext cx="1697037" cy="368946"/>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a:solidFill>
                  <a:schemeClr val="accent5">
                    <a:lumMod val="50000"/>
                  </a:schemeClr>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Step 3</a:t>
            </a:r>
            <a:endParaRPr lang="ru-RU" dirty="0"/>
          </a:p>
        </p:txBody>
      </p:sp>
      <p:sp>
        <p:nvSpPr>
          <p:cNvPr id="82" name="Text Placeholder 67">
            <a:extLst>
              <a:ext uri="{FF2B5EF4-FFF2-40B4-BE49-F238E27FC236}">
                <a16:creationId xmlns:a16="http://schemas.microsoft.com/office/drawing/2014/main" xmlns="" id="{1863E5AC-A2CE-4EFB-9433-5F599B2B061F}"/>
              </a:ext>
            </a:extLst>
          </p:cNvPr>
          <p:cNvSpPr>
            <a:spLocks noGrp="1"/>
          </p:cNvSpPr>
          <p:nvPr userDrawn="1">
            <p:ph type="body" sz="quarter" idx="26"/>
          </p:nvPr>
        </p:nvSpPr>
        <p:spPr>
          <a:xfrm>
            <a:off x="5153990" y="3580663"/>
            <a:ext cx="1697037" cy="1414919"/>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500" b="0" i="1">
                <a:solidFill>
                  <a:schemeClr val="accent5">
                    <a:lumMod val="50000"/>
                  </a:schemeClr>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Edit Master text styles</a:t>
            </a:r>
          </a:p>
        </p:txBody>
      </p:sp>
      <p:sp>
        <p:nvSpPr>
          <p:cNvPr id="71" name="Text Placeholder 67">
            <a:extLst>
              <a:ext uri="{FF2B5EF4-FFF2-40B4-BE49-F238E27FC236}">
                <a16:creationId xmlns:a16="http://schemas.microsoft.com/office/drawing/2014/main" xmlns="" id="{166A426C-5268-45E2-8D57-A0DC553E0187}"/>
              </a:ext>
            </a:extLst>
          </p:cNvPr>
          <p:cNvSpPr>
            <a:spLocks noGrp="1"/>
          </p:cNvSpPr>
          <p:nvPr userDrawn="1">
            <p:ph type="body" sz="quarter" idx="17" hasCustomPrompt="1"/>
          </p:nvPr>
        </p:nvSpPr>
        <p:spPr>
          <a:xfrm>
            <a:off x="7231051" y="2489256"/>
            <a:ext cx="1697037" cy="450850"/>
          </a:xfr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78" name="Text Placeholder 67">
            <a:extLst>
              <a:ext uri="{FF2B5EF4-FFF2-40B4-BE49-F238E27FC236}">
                <a16:creationId xmlns:a16="http://schemas.microsoft.com/office/drawing/2014/main" xmlns="" id="{84AA07B3-267A-4EF3-884B-C7811E2A82E2}"/>
              </a:ext>
            </a:extLst>
          </p:cNvPr>
          <p:cNvSpPr>
            <a:spLocks noGrp="1"/>
          </p:cNvSpPr>
          <p:nvPr userDrawn="1">
            <p:ph type="body" sz="quarter" idx="22" hasCustomPrompt="1"/>
          </p:nvPr>
        </p:nvSpPr>
        <p:spPr>
          <a:xfrm>
            <a:off x="7233186" y="3176106"/>
            <a:ext cx="1697037" cy="368946"/>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a:solidFill>
                  <a:schemeClr val="accent5">
                    <a:lumMod val="50000"/>
                  </a:schemeClr>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Step 4</a:t>
            </a:r>
            <a:endParaRPr lang="ru-RU" dirty="0"/>
          </a:p>
        </p:txBody>
      </p:sp>
      <p:sp>
        <p:nvSpPr>
          <p:cNvPr id="83" name="Text Placeholder 67">
            <a:extLst>
              <a:ext uri="{FF2B5EF4-FFF2-40B4-BE49-F238E27FC236}">
                <a16:creationId xmlns:a16="http://schemas.microsoft.com/office/drawing/2014/main" xmlns="" id="{8200DF41-88E6-45EF-AE9D-B56233AD17E6}"/>
              </a:ext>
            </a:extLst>
          </p:cNvPr>
          <p:cNvSpPr>
            <a:spLocks noGrp="1"/>
          </p:cNvSpPr>
          <p:nvPr userDrawn="1">
            <p:ph type="body" sz="quarter" idx="27"/>
          </p:nvPr>
        </p:nvSpPr>
        <p:spPr>
          <a:xfrm>
            <a:off x="7231051" y="3580663"/>
            <a:ext cx="1697037" cy="1414919"/>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500" b="0" i="1">
                <a:solidFill>
                  <a:schemeClr val="accent5">
                    <a:lumMod val="50000"/>
                  </a:schemeClr>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Edit Master text styles</a:t>
            </a:r>
          </a:p>
        </p:txBody>
      </p:sp>
      <p:sp>
        <p:nvSpPr>
          <p:cNvPr id="72" name="Text Placeholder 67">
            <a:extLst>
              <a:ext uri="{FF2B5EF4-FFF2-40B4-BE49-F238E27FC236}">
                <a16:creationId xmlns:a16="http://schemas.microsoft.com/office/drawing/2014/main" xmlns="" id="{27F6FCF2-4954-4E07-BD4A-54040E169886}"/>
              </a:ext>
            </a:extLst>
          </p:cNvPr>
          <p:cNvSpPr>
            <a:spLocks noGrp="1"/>
          </p:cNvSpPr>
          <p:nvPr userDrawn="1">
            <p:ph type="body" sz="quarter" idx="18" hasCustomPrompt="1"/>
          </p:nvPr>
        </p:nvSpPr>
        <p:spPr>
          <a:xfrm>
            <a:off x="9308112" y="2489256"/>
            <a:ext cx="1697037" cy="450850"/>
          </a:xfr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79" name="Text Placeholder 67">
            <a:extLst>
              <a:ext uri="{FF2B5EF4-FFF2-40B4-BE49-F238E27FC236}">
                <a16:creationId xmlns:a16="http://schemas.microsoft.com/office/drawing/2014/main" xmlns="" id="{9752F311-54E4-4A2F-A676-CE541AC3AF22}"/>
              </a:ext>
            </a:extLst>
          </p:cNvPr>
          <p:cNvSpPr>
            <a:spLocks noGrp="1"/>
          </p:cNvSpPr>
          <p:nvPr userDrawn="1">
            <p:ph type="body" sz="quarter" idx="23" hasCustomPrompt="1"/>
          </p:nvPr>
        </p:nvSpPr>
        <p:spPr>
          <a:xfrm>
            <a:off x="9310247" y="3176106"/>
            <a:ext cx="1697037" cy="368946"/>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a:solidFill>
                  <a:schemeClr val="accent5">
                    <a:lumMod val="50000"/>
                  </a:schemeClr>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Step 5</a:t>
            </a:r>
            <a:endParaRPr lang="ru-RU" dirty="0"/>
          </a:p>
        </p:txBody>
      </p:sp>
      <p:sp>
        <p:nvSpPr>
          <p:cNvPr id="84" name="Text Placeholder 67">
            <a:extLst>
              <a:ext uri="{FF2B5EF4-FFF2-40B4-BE49-F238E27FC236}">
                <a16:creationId xmlns:a16="http://schemas.microsoft.com/office/drawing/2014/main" xmlns="" id="{293395E1-4412-462F-9A23-3BEF7CCC2498}"/>
              </a:ext>
            </a:extLst>
          </p:cNvPr>
          <p:cNvSpPr>
            <a:spLocks noGrp="1"/>
          </p:cNvSpPr>
          <p:nvPr userDrawn="1">
            <p:ph type="body" sz="quarter" idx="28"/>
          </p:nvPr>
        </p:nvSpPr>
        <p:spPr>
          <a:xfrm>
            <a:off x="9308112" y="3580663"/>
            <a:ext cx="1697037" cy="1414919"/>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500" b="0" i="1">
                <a:solidFill>
                  <a:schemeClr val="accent5">
                    <a:lumMod val="50000"/>
                  </a:schemeClr>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Edit Master text styles</a:t>
            </a:r>
          </a:p>
        </p:txBody>
      </p:sp>
      <p:cxnSp>
        <p:nvCxnSpPr>
          <p:cNvPr id="43" name="Straight Connector 42">
            <a:extLst>
              <a:ext uri="{FF2B5EF4-FFF2-40B4-BE49-F238E27FC236}">
                <a16:creationId xmlns:a16="http://schemas.microsoft.com/office/drawing/2014/main" xmlns="" id="{DA423E63-093D-4A99-8C31-28E180F8111E}"/>
              </a:ext>
            </a:extLst>
          </p:cNvPr>
          <p:cNvCxnSpPr>
            <a:cxnSpLocks/>
          </p:cNvCxnSpPr>
          <p:nvPr userDrawn="1"/>
        </p:nvCxnSpPr>
        <p:spPr>
          <a:xfrm>
            <a:off x="919331" y="2404913"/>
            <a:ext cx="11304000" cy="0"/>
          </a:xfrm>
          <a:prstGeom prst="line">
            <a:avLst/>
          </a:prstGeom>
          <a:ln w="19050">
            <a:solidFill>
              <a:srgbClr val="9399A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xmlns="" id="{7D0D0389-9377-4F66-90DE-3BF0280F595D}"/>
              </a:ext>
            </a:extLst>
          </p:cNvPr>
          <p:cNvSpPr>
            <a:spLocks noGrp="1"/>
          </p:cNvSpPr>
          <p:nvPr>
            <p:ph type="sldNum" sz="quarter" idx="12"/>
          </p:nvPr>
        </p:nvSpPr>
        <p:spPr/>
        <p:txBody>
          <a:bodyPr/>
          <a:lstStyle/>
          <a:p>
            <a:fld id="{4F4E0FEE-E42D-435A-A441-DBC63D7AFC28}" type="slidenum">
              <a:rPr lang="ru-RU" smtClean="0"/>
              <a:t>‹#›</a:t>
            </a:fld>
            <a:endParaRPr lang="ru-RU" dirty="0"/>
          </a:p>
        </p:txBody>
      </p:sp>
      <p:grpSp>
        <p:nvGrpSpPr>
          <p:cNvPr id="38" name="Group 37">
            <a:extLst>
              <a:ext uri="{FF2B5EF4-FFF2-40B4-BE49-F238E27FC236}">
                <a16:creationId xmlns:a16="http://schemas.microsoft.com/office/drawing/2014/main" xmlns="" id="{045D4B62-FDA7-488E-8EA0-68805217F9F0}"/>
              </a:ext>
            </a:extLst>
          </p:cNvPr>
          <p:cNvGrpSpPr/>
          <p:nvPr userDrawn="1"/>
        </p:nvGrpSpPr>
        <p:grpSpPr>
          <a:xfrm>
            <a:off x="9128023" y="2331516"/>
            <a:ext cx="137160" cy="2999323"/>
            <a:chOff x="882917" y="2474883"/>
            <a:chExt cx="137160" cy="2999323"/>
          </a:xfrm>
        </p:grpSpPr>
        <p:cxnSp>
          <p:nvCxnSpPr>
            <p:cNvPr id="39" name="Straight Connector 38">
              <a:extLst>
                <a:ext uri="{FF2B5EF4-FFF2-40B4-BE49-F238E27FC236}">
                  <a16:creationId xmlns:a16="http://schemas.microsoft.com/office/drawing/2014/main" xmlns="" id="{EE9FF919-D5B6-40BE-8340-99395C67A80B}"/>
                </a:ext>
              </a:extLst>
            </p:cNvPr>
            <p:cNvCxnSpPr/>
            <p:nvPr userDrawn="1"/>
          </p:nvCxnSpPr>
          <p:spPr>
            <a:xfrm>
              <a:off x="951497" y="2543463"/>
              <a:ext cx="0" cy="289864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40" name="Oval 39">
              <a:extLst>
                <a:ext uri="{FF2B5EF4-FFF2-40B4-BE49-F238E27FC236}">
                  <a16:creationId xmlns:a16="http://schemas.microsoft.com/office/drawing/2014/main" xmlns="" id="{4744F83E-0A7E-487F-94AD-18862D8C1DA5}"/>
                </a:ext>
              </a:extLst>
            </p:cNvPr>
            <p:cNvSpPr/>
            <p:nvPr userDrawn="1"/>
          </p:nvSpPr>
          <p:spPr>
            <a:xfrm>
              <a:off x="882917" y="2474883"/>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41" name="Oval 40">
              <a:extLst>
                <a:ext uri="{FF2B5EF4-FFF2-40B4-BE49-F238E27FC236}">
                  <a16:creationId xmlns:a16="http://schemas.microsoft.com/office/drawing/2014/main" xmlns="" id="{2604EFAD-8591-44A8-B023-93F6CBAA8FBB}"/>
                </a:ext>
              </a:extLst>
            </p:cNvPr>
            <p:cNvSpPr/>
            <p:nvPr userDrawn="1"/>
          </p:nvSpPr>
          <p:spPr>
            <a:xfrm>
              <a:off x="882917" y="5337046"/>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cxnSp>
        <p:nvCxnSpPr>
          <p:cNvPr id="44" name="Straight Connector 43">
            <a:extLst>
              <a:ext uri="{FF2B5EF4-FFF2-40B4-BE49-F238E27FC236}">
                <a16:creationId xmlns:a16="http://schemas.microsoft.com/office/drawing/2014/main" xmlns="" id="{FCC36F7E-FD23-48F3-A09A-9CC43031B561}"/>
              </a:ext>
            </a:extLst>
          </p:cNvPr>
          <p:cNvCxnSpPr>
            <a:cxnSpLocks/>
          </p:cNvCxnSpPr>
          <p:nvPr userDrawn="1"/>
        </p:nvCxnSpPr>
        <p:spPr>
          <a:xfrm>
            <a:off x="951496" y="3032671"/>
            <a:ext cx="11240503" cy="0"/>
          </a:xfrm>
          <a:prstGeom prst="line">
            <a:avLst/>
          </a:prstGeom>
          <a:ln w="7239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5" name="Group 64">
            <a:extLst>
              <a:ext uri="{FF2B5EF4-FFF2-40B4-BE49-F238E27FC236}">
                <a16:creationId xmlns:a16="http://schemas.microsoft.com/office/drawing/2014/main" xmlns="" id="{6A1B849D-4DD4-48E2-919C-6D027EBF0C55}"/>
              </a:ext>
            </a:extLst>
          </p:cNvPr>
          <p:cNvGrpSpPr/>
          <p:nvPr userDrawn="1"/>
        </p:nvGrpSpPr>
        <p:grpSpPr>
          <a:xfrm>
            <a:off x="813989" y="2331516"/>
            <a:ext cx="137162" cy="2999323"/>
            <a:chOff x="882915" y="2453736"/>
            <a:chExt cx="137162" cy="2999323"/>
          </a:xfrm>
        </p:grpSpPr>
        <p:cxnSp>
          <p:nvCxnSpPr>
            <p:cNvPr id="21" name="Straight Connector 20">
              <a:extLst>
                <a:ext uri="{FF2B5EF4-FFF2-40B4-BE49-F238E27FC236}">
                  <a16:creationId xmlns:a16="http://schemas.microsoft.com/office/drawing/2014/main" xmlns="" id="{2735FDD3-D29F-4144-B941-C78FD2EDEC8F}"/>
                </a:ext>
              </a:extLst>
            </p:cNvPr>
            <p:cNvCxnSpPr/>
            <p:nvPr userDrawn="1"/>
          </p:nvCxnSpPr>
          <p:spPr>
            <a:xfrm>
              <a:off x="951497" y="2522316"/>
              <a:ext cx="0" cy="289864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xmlns="" id="{BCCA69E7-7E62-48D3-BECA-3195D6013009}"/>
                </a:ext>
              </a:extLst>
            </p:cNvPr>
            <p:cNvSpPr/>
            <p:nvPr userDrawn="1"/>
          </p:nvSpPr>
          <p:spPr>
            <a:xfrm>
              <a:off x="882915" y="2453736"/>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24" name="Oval 23">
              <a:extLst>
                <a:ext uri="{FF2B5EF4-FFF2-40B4-BE49-F238E27FC236}">
                  <a16:creationId xmlns:a16="http://schemas.microsoft.com/office/drawing/2014/main" xmlns="" id="{7372AC68-B45F-427C-BCD5-D1C11A81DEFD}"/>
                </a:ext>
              </a:extLst>
            </p:cNvPr>
            <p:cNvSpPr/>
            <p:nvPr userDrawn="1"/>
          </p:nvSpPr>
          <p:spPr>
            <a:xfrm>
              <a:off x="882917" y="5315899"/>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grpSp>
        <p:nvGrpSpPr>
          <p:cNvPr id="49" name="Group 48">
            <a:extLst>
              <a:ext uri="{FF2B5EF4-FFF2-40B4-BE49-F238E27FC236}">
                <a16:creationId xmlns:a16="http://schemas.microsoft.com/office/drawing/2014/main" xmlns="" id="{063908B3-7B94-471C-A3B6-4DD1BAD057EC}"/>
              </a:ext>
            </a:extLst>
          </p:cNvPr>
          <p:cNvGrpSpPr/>
          <p:nvPr userDrawn="1"/>
        </p:nvGrpSpPr>
        <p:grpSpPr>
          <a:xfrm>
            <a:off x="750918" y="2898634"/>
            <a:ext cx="265176" cy="265176"/>
            <a:chOff x="818907" y="3062958"/>
            <a:chExt cx="265176" cy="265176"/>
          </a:xfrm>
        </p:grpSpPr>
        <p:sp>
          <p:nvSpPr>
            <p:cNvPr id="47" name="Oval 46">
              <a:extLst>
                <a:ext uri="{FF2B5EF4-FFF2-40B4-BE49-F238E27FC236}">
                  <a16:creationId xmlns:a16="http://schemas.microsoft.com/office/drawing/2014/main" xmlns="" id="{4EBB9D0A-1778-4373-AD41-62E890959DCF}"/>
                </a:ext>
              </a:extLst>
            </p:cNvPr>
            <p:cNvSpPr/>
            <p:nvPr userDrawn="1"/>
          </p:nvSpPr>
          <p:spPr>
            <a:xfrm>
              <a:off x="818907" y="3062958"/>
              <a:ext cx="265176" cy="26517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48" name="Oval 47">
              <a:extLst>
                <a:ext uri="{FF2B5EF4-FFF2-40B4-BE49-F238E27FC236}">
                  <a16:creationId xmlns:a16="http://schemas.microsoft.com/office/drawing/2014/main" xmlns="" id="{5C3271EA-E74D-4A74-B991-5C50166C37A5}"/>
                </a:ext>
              </a:extLst>
            </p:cNvPr>
            <p:cNvSpPr/>
            <p:nvPr userDrawn="1"/>
          </p:nvSpPr>
          <p:spPr>
            <a:xfrm>
              <a:off x="882915" y="3126966"/>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grpSp>
        <p:nvGrpSpPr>
          <p:cNvPr id="26" name="Group 25">
            <a:extLst>
              <a:ext uri="{FF2B5EF4-FFF2-40B4-BE49-F238E27FC236}">
                <a16:creationId xmlns:a16="http://schemas.microsoft.com/office/drawing/2014/main" xmlns="" id="{F9A6FF48-4AA4-4CD2-B31D-B7049F9C4092}"/>
              </a:ext>
            </a:extLst>
          </p:cNvPr>
          <p:cNvGrpSpPr/>
          <p:nvPr userDrawn="1"/>
        </p:nvGrpSpPr>
        <p:grpSpPr>
          <a:xfrm>
            <a:off x="2908500" y="2331516"/>
            <a:ext cx="137160" cy="2999323"/>
            <a:chOff x="882917" y="2474883"/>
            <a:chExt cx="137160" cy="2999323"/>
          </a:xfrm>
        </p:grpSpPr>
        <p:cxnSp>
          <p:nvCxnSpPr>
            <p:cNvPr id="27" name="Straight Connector 26">
              <a:extLst>
                <a:ext uri="{FF2B5EF4-FFF2-40B4-BE49-F238E27FC236}">
                  <a16:creationId xmlns:a16="http://schemas.microsoft.com/office/drawing/2014/main" xmlns="" id="{9E7874F7-CC98-4D64-8517-87F53501C42F}"/>
                </a:ext>
              </a:extLst>
            </p:cNvPr>
            <p:cNvCxnSpPr/>
            <p:nvPr userDrawn="1"/>
          </p:nvCxnSpPr>
          <p:spPr>
            <a:xfrm>
              <a:off x="951497" y="2543463"/>
              <a:ext cx="0" cy="289864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xmlns="" id="{86453AEA-ACAA-4861-B099-D90257B9BAF8}"/>
                </a:ext>
              </a:extLst>
            </p:cNvPr>
            <p:cNvSpPr/>
            <p:nvPr userDrawn="1"/>
          </p:nvSpPr>
          <p:spPr>
            <a:xfrm>
              <a:off x="882917" y="2474883"/>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29" name="Oval 28">
              <a:extLst>
                <a:ext uri="{FF2B5EF4-FFF2-40B4-BE49-F238E27FC236}">
                  <a16:creationId xmlns:a16="http://schemas.microsoft.com/office/drawing/2014/main" xmlns="" id="{CA8484F9-DBBB-48DB-8CBC-A0E91BBD8207}"/>
                </a:ext>
              </a:extLst>
            </p:cNvPr>
            <p:cNvSpPr/>
            <p:nvPr userDrawn="1"/>
          </p:nvSpPr>
          <p:spPr>
            <a:xfrm>
              <a:off x="882917" y="5337046"/>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grpSp>
        <p:nvGrpSpPr>
          <p:cNvPr id="50" name="Group 49">
            <a:extLst>
              <a:ext uri="{FF2B5EF4-FFF2-40B4-BE49-F238E27FC236}">
                <a16:creationId xmlns:a16="http://schemas.microsoft.com/office/drawing/2014/main" xmlns="" id="{787AB91B-1402-478A-9277-84A12987C1FE}"/>
              </a:ext>
            </a:extLst>
          </p:cNvPr>
          <p:cNvGrpSpPr/>
          <p:nvPr userDrawn="1"/>
        </p:nvGrpSpPr>
        <p:grpSpPr>
          <a:xfrm>
            <a:off x="2847246" y="2898634"/>
            <a:ext cx="265176" cy="265176"/>
            <a:chOff x="818907" y="3062958"/>
            <a:chExt cx="265176" cy="265176"/>
          </a:xfrm>
        </p:grpSpPr>
        <p:sp>
          <p:nvSpPr>
            <p:cNvPr id="51" name="Oval 50">
              <a:extLst>
                <a:ext uri="{FF2B5EF4-FFF2-40B4-BE49-F238E27FC236}">
                  <a16:creationId xmlns:a16="http://schemas.microsoft.com/office/drawing/2014/main" xmlns="" id="{BEFCF036-CEA4-48A8-A00F-9F64AE548ED0}"/>
                </a:ext>
              </a:extLst>
            </p:cNvPr>
            <p:cNvSpPr/>
            <p:nvPr userDrawn="1"/>
          </p:nvSpPr>
          <p:spPr>
            <a:xfrm>
              <a:off x="818907" y="3062958"/>
              <a:ext cx="265176" cy="26517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52" name="Oval 51">
              <a:extLst>
                <a:ext uri="{FF2B5EF4-FFF2-40B4-BE49-F238E27FC236}">
                  <a16:creationId xmlns:a16="http://schemas.microsoft.com/office/drawing/2014/main" xmlns="" id="{5EE24256-9159-4D60-B60A-3498FC98CD09}"/>
                </a:ext>
              </a:extLst>
            </p:cNvPr>
            <p:cNvSpPr/>
            <p:nvPr userDrawn="1"/>
          </p:nvSpPr>
          <p:spPr>
            <a:xfrm>
              <a:off x="882915" y="3126966"/>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grpSp>
        <p:nvGrpSpPr>
          <p:cNvPr id="53" name="Group 52">
            <a:extLst>
              <a:ext uri="{FF2B5EF4-FFF2-40B4-BE49-F238E27FC236}">
                <a16:creationId xmlns:a16="http://schemas.microsoft.com/office/drawing/2014/main" xmlns="" id="{FA8C6DB1-44F7-483A-950F-B873D1D5B8D3}"/>
              </a:ext>
            </a:extLst>
          </p:cNvPr>
          <p:cNvGrpSpPr/>
          <p:nvPr userDrawn="1"/>
        </p:nvGrpSpPr>
        <p:grpSpPr>
          <a:xfrm>
            <a:off x="9064951" y="2898634"/>
            <a:ext cx="265176" cy="265176"/>
            <a:chOff x="818907" y="3062958"/>
            <a:chExt cx="265176" cy="265176"/>
          </a:xfrm>
        </p:grpSpPr>
        <p:sp>
          <p:nvSpPr>
            <p:cNvPr id="54" name="Oval 53">
              <a:extLst>
                <a:ext uri="{FF2B5EF4-FFF2-40B4-BE49-F238E27FC236}">
                  <a16:creationId xmlns:a16="http://schemas.microsoft.com/office/drawing/2014/main" xmlns="" id="{E71AB570-1EDA-457E-B564-1F63367035D0}"/>
                </a:ext>
              </a:extLst>
            </p:cNvPr>
            <p:cNvSpPr/>
            <p:nvPr userDrawn="1"/>
          </p:nvSpPr>
          <p:spPr>
            <a:xfrm>
              <a:off x="818907" y="3062958"/>
              <a:ext cx="265176" cy="26517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55" name="Oval 54">
              <a:extLst>
                <a:ext uri="{FF2B5EF4-FFF2-40B4-BE49-F238E27FC236}">
                  <a16:creationId xmlns:a16="http://schemas.microsoft.com/office/drawing/2014/main" xmlns="" id="{01CF7F51-5306-450B-9581-297B7DA95359}"/>
                </a:ext>
              </a:extLst>
            </p:cNvPr>
            <p:cNvSpPr/>
            <p:nvPr userDrawn="1"/>
          </p:nvSpPr>
          <p:spPr>
            <a:xfrm>
              <a:off x="882915" y="3126966"/>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grpSp>
        <p:nvGrpSpPr>
          <p:cNvPr id="30" name="Group 29">
            <a:extLst>
              <a:ext uri="{FF2B5EF4-FFF2-40B4-BE49-F238E27FC236}">
                <a16:creationId xmlns:a16="http://schemas.microsoft.com/office/drawing/2014/main" xmlns="" id="{D88F938B-6889-476B-9F04-50877A3FFB94}"/>
              </a:ext>
            </a:extLst>
          </p:cNvPr>
          <p:cNvGrpSpPr/>
          <p:nvPr userDrawn="1"/>
        </p:nvGrpSpPr>
        <p:grpSpPr>
          <a:xfrm>
            <a:off x="5003010" y="2331516"/>
            <a:ext cx="137160" cy="2999323"/>
            <a:chOff x="882917" y="2474883"/>
            <a:chExt cx="137160" cy="2999323"/>
          </a:xfrm>
        </p:grpSpPr>
        <p:cxnSp>
          <p:nvCxnSpPr>
            <p:cNvPr id="31" name="Straight Connector 30">
              <a:extLst>
                <a:ext uri="{FF2B5EF4-FFF2-40B4-BE49-F238E27FC236}">
                  <a16:creationId xmlns:a16="http://schemas.microsoft.com/office/drawing/2014/main" xmlns="" id="{979342DA-D3C1-4717-B6CC-2654C333D29D}"/>
                </a:ext>
              </a:extLst>
            </p:cNvPr>
            <p:cNvCxnSpPr/>
            <p:nvPr userDrawn="1"/>
          </p:nvCxnSpPr>
          <p:spPr>
            <a:xfrm>
              <a:off x="951497" y="2543463"/>
              <a:ext cx="0" cy="289864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2" name="Oval 31">
              <a:extLst>
                <a:ext uri="{FF2B5EF4-FFF2-40B4-BE49-F238E27FC236}">
                  <a16:creationId xmlns:a16="http://schemas.microsoft.com/office/drawing/2014/main" xmlns="" id="{8CB6D1AF-ADDB-42D5-BEB9-99A7EE070255}"/>
                </a:ext>
              </a:extLst>
            </p:cNvPr>
            <p:cNvSpPr/>
            <p:nvPr userDrawn="1"/>
          </p:nvSpPr>
          <p:spPr>
            <a:xfrm>
              <a:off x="882917" y="2474883"/>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33" name="Oval 32">
              <a:extLst>
                <a:ext uri="{FF2B5EF4-FFF2-40B4-BE49-F238E27FC236}">
                  <a16:creationId xmlns:a16="http://schemas.microsoft.com/office/drawing/2014/main" xmlns="" id="{C986ED45-F31E-4EB9-BB0F-3079602EB4A2}"/>
                </a:ext>
              </a:extLst>
            </p:cNvPr>
            <p:cNvSpPr/>
            <p:nvPr userDrawn="1"/>
          </p:nvSpPr>
          <p:spPr>
            <a:xfrm>
              <a:off x="882917" y="5337046"/>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sp>
        <p:nvSpPr>
          <p:cNvPr id="57" name="Oval 56">
            <a:extLst>
              <a:ext uri="{FF2B5EF4-FFF2-40B4-BE49-F238E27FC236}">
                <a16:creationId xmlns:a16="http://schemas.microsoft.com/office/drawing/2014/main" xmlns="" id="{923CFC93-94E9-4366-8810-F0ACAFD54CFD}"/>
              </a:ext>
            </a:extLst>
          </p:cNvPr>
          <p:cNvSpPr/>
          <p:nvPr userDrawn="1"/>
        </p:nvSpPr>
        <p:spPr>
          <a:xfrm>
            <a:off x="4938426" y="2898634"/>
            <a:ext cx="265176" cy="26517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58" name="Oval 57">
            <a:extLst>
              <a:ext uri="{FF2B5EF4-FFF2-40B4-BE49-F238E27FC236}">
                <a16:creationId xmlns:a16="http://schemas.microsoft.com/office/drawing/2014/main" xmlns="" id="{0D6790E5-47B0-4794-ADB1-4FC8402D665C}"/>
              </a:ext>
            </a:extLst>
          </p:cNvPr>
          <p:cNvSpPr/>
          <p:nvPr userDrawn="1"/>
        </p:nvSpPr>
        <p:spPr>
          <a:xfrm>
            <a:off x="5002434" y="2962642"/>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nvGrpSpPr>
          <p:cNvPr id="34" name="Group 33">
            <a:extLst>
              <a:ext uri="{FF2B5EF4-FFF2-40B4-BE49-F238E27FC236}">
                <a16:creationId xmlns:a16="http://schemas.microsoft.com/office/drawing/2014/main" xmlns="" id="{596C3237-54C9-480C-AABB-5A95AB84DF38}"/>
              </a:ext>
            </a:extLst>
          </p:cNvPr>
          <p:cNvGrpSpPr/>
          <p:nvPr userDrawn="1"/>
        </p:nvGrpSpPr>
        <p:grpSpPr>
          <a:xfrm>
            <a:off x="7097520" y="2331516"/>
            <a:ext cx="137160" cy="2999323"/>
            <a:chOff x="882917" y="2474883"/>
            <a:chExt cx="137160" cy="2999323"/>
          </a:xfrm>
        </p:grpSpPr>
        <p:cxnSp>
          <p:nvCxnSpPr>
            <p:cNvPr id="35" name="Straight Connector 34">
              <a:extLst>
                <a:ext uri="{FF2B5EF4-FFF2-40B4-BE49-F238E27FC236}">
                  <a16:creationId xmlns:a16="http://schemas.microsoft.com/office/drawing/2014/main" xmlns="" id="{2B1C5BC3-88E2-4319-B05B-55A77D959B8C}"/>
                </a:ext>
              </a:extLst>
            </p:cNvPr>
            <p:cNvCxnSpPr/>
            <p:nvPr userDrawn="1"/>
          </p:nvCxnSpPr>
          <p:spPr>
            <a:xfrm>
              <a:off x="951497" y="2543463"/>
              <a:ext cx="0" cy="289864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xmlns="" id="{75AD3DDE-89C5-4CB3-A7C4-52A77D798D0A}"/>
                </a:ext>
              </a:extLst>
            </p:cNvPr>
            <p:cNvSpPr/>
            <p:nvPr userDrawn="1"/>
          </p:nvSpPr>
          <p:spPr>
            <a:xfrm>
              <a:off x="882917" y="2474883"/>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37" name="Oval 36">
              <a:extLst>
                <a:ext uri="{FF2B5EF4-FFF2-40B4-BE49-F238E27FC236}">
                  <a16:creationId xmlns:a16="http://schemas.microsoft.com/office/drawing/2014/main" xmlns="" id="{E492ADD7-891E-47B3-B12A-0B729BD59B7C}"/>
                </a:ext>
              </a:extLst>
            </p:cNvPr>
            <p:cNvSpPr/>
            <p:nvPr userDrawn="1"/>
          </p:nvSpPr>
          <p:spPr>
            <a:xfrm>
              <a:off x="882917" y="5337046"/>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grpSp>
        <p:nvGrpSpPr>
          <p:cNvPr id="59" name="Group 58">
            <a:extLst>
              <a:ext uri="{FF2B5EF4-FFF2-40B4-BE49-F238E27FC236}">
                <a16:creationId xmlns:a16="http://schemas.microsoft.com/office/drawing/2014/main" xmlns="" id="{46626098-B638-41DE-A19F-347385124AF0}"/>
              </a:ext>
            </a:extLst>
          </p:cNvPr>
          <p:cNvGrpSpPr/>
          <p:nvPr userDrawn="1"/>
        </p:nvGrpSpPr>
        <p:grpSpPr>
          <a:xfrm>
            <a:off x="7036590" y="2898634"/>
            <a:ext cx="265176" cy="265176"/>
            <a:chOff x="821985" y="3062284"/>
            <a:chExt cx="265176" cy="265176"/>
          </a:xfrm>
        </p:grpSpPr>
        <p:sp>
          <p:nvSpPr>
            <p:cNvPr id="60" name="Oval 59">
              <a:extLst>
                <a:ext uri="{FF2B5EF4-FFF2-40B4-BE49-F238E27FC236}">
                  <a16:creationId xmlns:a16="http://schemas.microsoft.com/office/drawing/2014/main" xmlns="" id="{BFDD77FF-4A87-4A8F-9110-8D6977A8ED44}"/>
                </a:ext>
              </a:extLst>
            </p:cNvPr>
            <p:cNvSpPr/>
            <p:nvPr userDrawn="1"/>
          </p:nvSpPr>
          <p:spPr>
            <a:xfrm>
              <a:off x="821985" y="3062284"/>
              <a:ext cx="265176" cy="26517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61" name="Oval 60">
              <a:extLst>
                <a:ext uri="{FF2B5EF4-FFF2-40B4-BE49-F238E27FC236}">
                  <a16:creationId xmlns:a16="http://schemas.microsoft.com/office/drawing/2014/main" xmlns="" id="{D6ECC322-F330-4C26-AC6A-506672D90A6F}"/>
                </a:ext>
              </a:extLst>
            </p:cNvPr>
            <p:cNvSpPr/>
            <p:nvPr userDrawn="1"/>
          </p:nvSpPr>
          <p:spPr>
            <a:xfrm>
              <a:off x="885993" y="3126292"/>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sp>
        <p:nvSpPr>
          <p:cNvPr id="62" name="Footer Placeholder 2"/>
          <p:cNvSpPr>
            <a:spLocks noGrp="1"/>
          </p:cNvSpPr>
          <p:nvPr>
            <p:ph type="ftr" sz="quarter" idx="11"/>
          </p:nvPr>
        </p:nvSpPr>
        <p:spPr>
          <a:xfrm>
            <a:off x="2998573" y="6414016"/>
            <a:ext cx="5140411" cy="382201"/>
          </a:xfrm>
        </p:spPr>
        <p:txBody>
          <a:bodyPr/>
          <a:lstStyle>
            <a:lvl1pPr>
              <a:defRPr>
                <a:solidFill>
                  <a:schemeClr val="bg1"/>
                </a:solidFill>
              </a:defRPr>
            </a:lvl1pPr>
          </a:lstStyle>
          <a:p>
            <a:endParaRPr lang="en-US" dirty="0"/>
          </a:p>
        </p:txBody>
      </p:sp>
    </p:spTree>
    <p:extLst>
      <p:ext uri="{BB962C8B-B14F-4D97-AF65-F5344CB8AC3E}">
        <p14:creationId xmlns:p14="http://schemas.microsoft.com/office/powerpoint/2010/main" val="3094573660"/>
      </p:ext>
    </p:extLst>
  </p:cSld>
  <p:clrMapOvr>
    <a:masterClrMapping/>
  </p:clrMapOvr>
  <p:extLst mod="1">
    <p:ext uri="{DCECCB84-F9BA-43D5-87BE-67443E8EF086}">
      <p15:sldGuideLst xmlns:p15="http://schemas.microsoft.com/office/powerpoint/2012/main">
        <p15:guide id="1" orient="horz" pos="572">
          <p15:clr>
            <a:srgbClr val="FBAE40"/>
          </p15:clr>
        </p15:guide>
        <p15:guide id="2" pos="551">
          <p15:clr>
            <a:srgbClr val="FBAE40"/>
          </p15:clr>
        </p15:guide>
        <p15:guide id="3" pos="7080">
          <p15:clr>
            <a:srgbClr val="FBAE40"/>
          </p15:clr>
        </p15:guide>
        <p15:guide id="4" orient="horz" pos="374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2998573" y="6414016"/>
            <a:ext cx="5140411" cy="382201"/>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4"/>
          </p:nvPr>
        </p:nvSpPr>
        <p:spPr>
          <a:xfrm>
            <a:off x="9316994" y="6406236"/>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
        <p:nvSpPr>
          <p:cNvPr id="8" name="Content Placeholder 5"/>
          <p:cNvSpPr>
            <a:spLocks noGrp="1"/>
          </p:cNvSpPr>
          <p:nvPr>
            <p:ph sz="quarter" idx="12"/>
          </p:nvPr>
        </p:nvSpPr>
        <p:spPr>
          <a:xfrm>
            <a:off x="2781300" y="444500"/>
            <a:ext cx="8902700" cy="5524501"/>
          </a:xfrm>
        </p:spPr>
        <p:txBody>
          <a:bodyPr/>
          <a:lstStyle>
            <a:lvl1pPr>
              <a:spcBef>
                <a:spcPts val="0"/>
              </a:spcBef>
              <a:spcAft>
                <a:spcPts val="600"/>
              </a:spcAft>
              <a:defRPr/>
            </a:lvl1pPr>
          </a:lstStyle>
          <a:p>
            <a:pPr lvl="0"/>
            <a:endParaRPr lang="en-US" dirty="0"/>
          </a:p>
        </p:txBody>
      </p:sp>
      <p:sp>
        <p:nvSpPr>
          <p:cNvPr id="10" name="Title 1"/>
          <p:cNvSpPr>
            <a:spLocks noGrp="1"/>
          </p:cNvSpPr>
          <p:nvPr>
            <p:ph type="title" hasCustomPrompt="1"/>
          </p:nvPr>
        </p:nvSpPr>
        <p:spPr>
          <a:xfrm>
            <a:off x="495300" y="444499"/>
            <a:ext cx="2120900" cy="5524501"/>
          </a:xfrm>
        </p:spPr>
        <p:txBody>
          <a:bodyPr vert="horz"/>
          <a:lstStyle>
            <a:lvl1pPr>
              <a:defRPr/>
            </a:lvl1pPr>
          </a:lstStyle>
          <a:p>
            <a:r>
              <a:rPr lang="en-US" dirty="0"/>
              <a:t>TITLE</a:t>
            </a:r>
          </a:p>
        </p:txBody>
      </p:sp>
    </p:spTree>
    <p:extLst>
      <p:ext uri="{BB962C8B-B14F-4D97-AF65-F5344CB8AC3E}">
        <p14:creationId xmlns:p14="http://schemas.microsoft.com/office/powerpoint/2010/main" val="32118138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4046537" cy="1600200"/>
          </a:xfrm>
          <a:solidFill>
            <a:srgbClr val="FFC000"/>
          </a:solidFill>
        </p:spPr>
        <p:txBody>
          <a:bodyPr anchor="ctr">
            <a:normAutofit/>
          </a:bodyPr>
          <a:lstStyle>
            <a:lvl1pPr>
              <a:defRPr sz="2800" b="1"/>
            </a:lvl1pPr>
          </a:lstStyle>
          <a:p>
            <a:r>
              <a:rPr lang="en-US" dirty="0"/>
              <a:t>Click to edit Master title style</a:t>
            </a:r>
          </a:p>
        </p:txBody>
      </p:sp>
      <p:sp>
        <p:nvSpPr>
          <p:cNvPr id="3" name="Content Placeholder 2"/>
          <p:cNvSpPr>
            <a:spLocks noGrp="1"/>
          </p:cNvSpPr>
          <p:nvPr>
            <p:ph idx="1"/>
          </p:nvPr>
        </p:nvSpPr>
        <p:spPr>
          <a:xfrm>
            <a:off x="5183188" y="457201"/>
            <a:ext cx="6172200" cy="5403850"/>
          </a:xfrm>
        </p:spPr>
        <p:txBody>
          <a:bodyPr/>
          <a:lstStyle>
            <a:lvl1pPr>
              <a:spcBef>
                <a:spcPts val="0"/>
              </a:spcBef>
              <a:spcAft>
                <a:spcPts val="600"/>
              </a:spcAft>
              <a:defRPr sz="3200"/>
            </a:lvl1pPr>
            <a:lvl2pPr>
              <a:spcBef>
                <a:spcPts val="0"/>
              </a:spcBef>
              <a:spcAft>
                <a:spcPts val="600"/>
              </a:spcAft>
              <a:defRPr sz="2800"/>
            </a:lvl2pPr>
            <a:lvl3pPr>
              <a:spcBef>
                <a:spcPts val="0"/>
              </a:spcBef>
              <a:spcAft>
                <a:spcPts val="600"/>
              </a:spcAft>
              <a:defRPr sz="2400"/>
            </a:lvl3pPr>
            <a:lvl4pPr>
              <a:spcBef>
                <a:spcPts val="0"/>
              </a:spcBef>
              <a:spcAft>
                <a:spcPts val="600"/>
              </a:spcAft>
              <a:defRPr sz="2000"/>
            </a:lvl4pPr>
            <a:lvl5pPr>
              <a:spcBef>
                <a:spcPts val="0"/>
              </a:spcBef>
              <a:spcAft>
                <a:spcPts val="600"/>
              </a:spcAft>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4046537" cy="3811588"/>
          </a:xfrm>
          <a:solidFill>
            <a:schemeClr val="bg1">
              <a:lumMod val="95000"/>
            </a:schemeClr>
          </a:solidFill>
        </p:spPr>
        <p:txBody>
          <a:bodyPr/>
          <a:lstStyle>
            <a:lvl1pPr marL="0" indent="0">
              <a:spcBef>
                <a:spcPts val="0"/>
              </a:spcBef>
              <a:spcAft>
                <a:spcPts val="6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6" name="Footer Placeholder 5"/>
          <p:cNvSpPr>
            <a:spLocks noGrp="1"/>
          </p:cNvSpPr>
          <p:nvPr>
            <p:ph type="ftr" sz="quarter" idx="11"/>
          </p:nvPr>
        </p:nvSpPr>
        <p:spPr>
          <a:xfrm>
            <a:off x="2792627" y="6414016"/>
            <a:ext cx="5369011" cy="365125"/>
          </a:xfrm>
        </p:spPr>
        <p:txBody>
          <a:bodyPr/>
          <a:lstStyle>
            <a:lvl1pPr>
              <a:defRPr>
                <a:solidFill>
                  <a:schemeClr val="bg1"/>
                </a:solidFill>
              </a:defRPr>
            </a:lvl1pPr>
          </a:lstStyle>
          <a:p>
            <a:endParaRPr lang="en-US" dirty="0"/>
          </a:p>
        </p:txBody>
      </p:sp>
      <p:sp>
        <p:nvSpPr>
          <p:cNvPr id="9" name="Slide Number Placeholder 5"/>
          <p:cNvSpPr>
            <a:spLocks noGrp="1"/>
          </p:cNvSpPr>
          <p:nvPr>
            <p:ph type="sldNum" sz="quarter" idx="4"/>
          </p:nvPr>
        </p:nvSpPr>
        <p:spPr>
          <a:xfrm>
            <a:off x="9316994" y="6406236"/>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Tree>
    <p:extLst>
      <p:ext uri="{BB962C8B-B14F-4D97-AF65-F5344CB8AC3E}">
        <p14:creationId xmlns:p14="http://schemas.microsoft.com/office/powerpoint/2010/main" val="2031302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4065587" cy="1600200"/>
          </a:xfrm>
          <a:solidFill>
            <a:srgbClr val="005F84"/>
          </a:solidFill>
        </p:spPr>
        <p:txBody>
          <a:bodyPr anchor="ctr">
            <a:normAutofit/>
          </a:bodyPr>
          <a:lstStyle>
            <a:lvl1pPr>
              <a:defRPr sz="2800" b="1">
                <a:solidFill>
                  <a:schemeClr val="bg1"/>
                </a:solidFill>
              </a:defRPr>
            </a:lvl1pPr>
          </a:lstStyle>
          <a:p>
            <a:r>
              <a:rPr lang="en-US" dirty="0"/>
              <a:t>Click to edit Master title style</a:t>
            </a:r>
          </a:p>
        </p:txBody>
      </p:sp>
      <p:sp>
        <p:nvSpPr>
          <p:cNvPr id="3" name="Picture Placeholder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4065587" cy="3811588"/>
          </a:xfrm>
          <a:solidFill>
            <a:schemeClr val="bg1">
              <a:lumMod val="95000"/>
            </a:schemeClr>
          </a:solidFill>
        </p:spPr>
        <p:txBody>
          <a:bodyPr/>
          <a:lstStyle>
            <a:lvl1pPr marL="0" indent="0">
              <a:spcBef>
                <a:spcPts val="0"/>
              </a:spcBef>
              <a:spcAft>
                <a:spcPts val="6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6" name="Footer Placeholder 5"/>
          <p:cNvSpPr>
            <a:spLocks noGrp="1"/>
          </p:cNvSpPr>
          <p:nvPr>
            <p:ph type="ftr" sz="quarter" idx="11"/>
          </p:nvPr>
        </p:nvSpPr>
        <p:spPr>
          <a:xfrm>
            <a:off x="3385751" y="6397323"/>
            <a:ext cx="4767649" cy="365125"/>
          </a:xfrm>
        </p:spPr>
        <p:txBody>
          <a:bodyPr/>
          <a:lstStyle>
            <a:lvl1pPr>
              <a:defRPr>
                <a:solidFill>
                  <a:schemeClr val="bg1"/>
                </a:solidFill>
              </a:defRPr>
            </a:lvl1pPr>
          </a:lstStyle>
          <a:p>
            <a:endParaRPr lang="en-US" dirty="0"/>
          </a:p>
        </p:txBody>
      </p:sp>
      <p:sp>
        <p:nvSpPr>
          <p:cNvPr id="9" name="Slide Number Placeholder 5"/>
          <p:cNvSpPr>
            <a:spLocks noGrp="1"/>
          </p:cNvSpPr>
          <p:nvPr>
            <p:ph type="sldNum" sz="quarter" idx="4"/>
          </p:nvPr>
        </p:nvSpPr>
        <p:spPr>
          <a:xfrm>
            <a:off x="9316994" y="6406236"/>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Tree>
    <p:extLst>
      <p:ext uri="{BB962C8B-B14F-4D97-AF65-F5344CB8AC3E}">
        <p14:creationId xmlns:p14="http://schemas.microsoft.com/office/powerpoint/2010/main" val="2968635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919E3AB5-2075-4D05-9263-E6829DCFE8AA}" type="slidenum">
              <a:rPr lang="en-US" smtClean="0"/>
              <a:pPr/>
              <a:t>‹#›</a:t>
            </a:fld>
            <a:endParaRPr lang="en-US" dirty="0"/>
          </a:p>
        </p:txBody>
      </p:sp>
      <p:sp>
        <p:nvSpPr>
          <p:cNvPr id="5" name="Content Placeholder 2"/>
          <p:cNvSpPr>
            <a:spLocks noGrp="1"/>
          </p:cNvSpPr>
          <p:nvPr>
            <p:ph idx="1"/>
          </p:nvPr>
        </p:nvSpPr>
        <p:spPr>
          <a:xfrm>
            <a:off x="885824" y="438149"/>
            <a:ext cx="10469563" cy="5422901"/>
          </a:xfrm>
        </p:spPr>
        <p:txBody>
          <a:bodyPr/>
          <a:lstStyle>
            <a:lvl1pPr>
              <a:lnSpc>
                <a:spcPct val="100000"/>
              </a:lnSpc>
              <a:spcBef>
                <a:spcPts val="0"/>
              </a:spcBef>
              <a:spcAft>
                <a:spcPts val="600"/>
              </a:spcAft>
              <a:defRPr sz="3200"/>
            </a:lvl1pPr>
            <a:lvl2pPr>
              <a:lnSpc>
                <a:spcPct val="100000"/>
              </a:lnSpc>
              <a:spcBef>
                <a:spcPts val="0"/>
              </a:spcBef>
              <a:spcAft>
                <a:spcPts val="600"/>
              </a:spcAft>
              <a:defRPr sz="2800"/>
            </a:lvl2pPr>
            <a:lvl3pPr>
              <a:lnSpc>
                <a:spcPct val="100000"/>
              </a:lnSpc>
              <a:spcBef>
                <a:spcPts val="0"/>
              </a:spcBef>
              <a:spcAft>
                <a:spcPts val="600"/>
              </a:spcAft>
              <a:defRPr sz="2400"/>
            </a:lvl3pPr>
            <a:lvl4pPr>
              <a:lnSpc>
                <a:spcPct val="100000"/>
              </a:lnSpc>
              <a:spcBef>
                <a:spcPts val="0"/>
              </a:spcBef>
              <a:spcAft>
                <a:spcPts val="600"/>
              </a:spcAft>
              <a:defRPr sz="2000"/>
            </a:lvl4pPr>
            <a:lvl5pPr>
              <a:lnSpc>
                <a:spcPct val="100000"/>
              </a:lnSpc>
              <a:spcBef>
                <a:spcPts val="0"/>
              </a:spcBef>
              <a:spcAft>
                <a:spcPts val="600"/>
              </a:spcAft>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146666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919E3AB5-2075-4D05-9263-E6829DCFE8AA}" type="slidenum">
              <a:rPr lang="en-US" smtClean="0"/>
              <a:pPr/>
              <a:t>‹#›</a:t>
            </a:fld>
            <a:endParaRPr lang="en-US" dirty="0"/>
          </a:p>
        </p:txBody>
      </p:sp>
    </p:spTree>
    <p:extLst>
      <p:ext uri="{BB962C8B-B14F-4D97-AF65-F5344CB8AC3E}">
        <p14:creationId xmlns:p14="http://schemas.microsoft.com/office/powerpoint/2010/main" val="9177495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52425"/>
            <a:ext cx="10515600" cy="1031875"/>
          </a:xfrm>
          <a:solidFill>
            <a:srgbClr val="F6B11A"/>
          </a:solidFill>
        </p:spPr>
        <p:txBody>
          <a:bodyPr/>
          <a:lstStyle/>
          <a:p>
            <a:r>
              <a:rPr lang="en-US" dirty="0"/>
              <a:t>Click to edit Master title style</a:t>
            </a:r>
          </a:p>
        </p:txBody>
      </p:sp>
      <p:sp>
        <p:nvSpPr>
          <p:cNvPr id="3" name="Vertical Text Placeholder 2"/>
          <p:cNvSpPr>
            <a:spLocks noGrp="1"/>
          </p:cNvSpPr>
          <p:nvPr>
            <p:ph type="body" orient="vert" idx="1"/>
          </p:nvPr>
        </p:nvSpPr>
        <p:spPr/>
        <p:txBody>
          <a:bodyPr vert="horz"/>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3006811" y="6397540"/>
            <a:ext cx="5146589" cy="365125"/>
          </a:xfrm>
        </p:spPr>
        <p:txBody>
          <a:bodyPr/>
          <a:lstStyle>
            <a:lvl1pPr>
              <a:defRPr>
                <a:solidFill>
                  <a:schemeClr val="bg1"/>
                </a:solidFill>
              </a:defRPr>
            </a:lvl1pPr>
          </a:lstStyle>
          <a:p>
            <a:endParaRPr lang="en-US" dirty="0"/>
          </a:p>
        </p:txBody>
      </p:sp>
      <p:sp>
        <p:nvSpPr>
          <p:cNvPr id="8" name="Slide Number Placeholder 5"/>
          <p:cNvSpPr>
            <a:spLocks noGrp="1"/>
          </p:cNvSpPr>
          <p:nvPr>
            <p:ph type="sldNum" sz="quarter" idx="4"/>
          </p:nvPr>
        </p:nvSpPr>
        <p:spPr>
          <a:xfrm>
            <a:off x="9316994" y="6406236"/>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Tree>
    <p:extLst>
      <p:ext uri="{BB962C8B-B14F-4D97-AF65-F5344CB8AC3E}">
        <p14:creationId xmlns:p14="http://schemas.microsoft.com/office/powerpoint/2010/main" val="3334719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958349"/>
          </a:xfrm>
          <a:solidFill>
            <a:srgbClr val="F6B11A"/>
          </a:solidFill>
        </p:spPr>
        <p:txBody>
          <a:bodyPr/>
          <a:lstStyle>
            <a:lvl1pPr marL="457200" indent="0">
              <a:defRPr/>
            </a:lvl1pPr>
          </a:lstStyle>
          <a:p>
            <a:r>
              <a:rPr lang="en-US" dirty="0"/>
              <a:t>Click to edit Master title style</a:t>
            </a:r>
          </a:p>
        </p:txBody>
      </p:sp>
      <p:sp>
        <p:nvSpPr>
          <p:cNvPr id="3" name="Content Placeholder 2"/>
          <p:cNvSpPr>
            <a:spLocks noGrp="1"/>
          </p:cNvSpPr>
          <p:nvPr>
            <p:ph idx="1"/>
          </p:nvPr>
        </p:nvSpPr>
        <p:spPr>
          <a:xfrm>
            <a:off x="838200" y="1540042"/>
            <a:ext cx="10515600" cy="4504372"/>
          </a:xfr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850292" y="6414016"/>
            <a:ext cx="5303108" cy="365125"/>
          </a:xfrm>
        </p:spPr>
        <p:txBody>
          <a:bodyPr/>
          <a:lstStyle>
            <a:lvl1pPr>
              <a:defRPr>
                <a:solidFill>
                  <a:schemeClr val="bg1"/>
                </a:solidFill>
              </a:defRPr>
            </a:lvl1pPr>
          </a:lstStyle>
          <a:p>
            <a:endParaRPr lang="en-US" dirty="0"/>
          </a:p>
        </p:txBody>
      </p:sp>
      <p:sp>
        <p:nvSpPr>
          <p:cNvPr id="7" name="Rectangle 6"/>
          <p:cNvSpPr/>
          <p:nvPr userDrawn="1"/>
        </p:nvSpPr>
        <p:spPr>
          <a:xfrm>
            <a:off x="0" y="0"/>
            <a:ext cx="12192000" cy="238897"/>
          </a:xfrm>
          <a:prstGeom prst="rect">
            <a:avLst/>
          </a:prstGeom>
          <a:solidFill>
            <a:srgbClr val="A81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9316994" y="6406236"/>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Tree>
    <p:extLst>
      <p:ext uri="{BB962C8B-B14F-4D97-AF65-F5344CB8AC3E}">
        <p14:creationId xmlns:p14="http://schemas.microsoft.com/office/powerpoint/2010/main" val="1184983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4012541"/>
            <a:ext cx="10515600" cy="1411804"/>
          </a:xfrm>
        </p:spPr>
        <p:txBody>
          <a:bodyPr anchor="ctr">
            <a:normAutofit/>
          </a:bodyPr>
          <a:lstStyle>
            <a:lvl1pPr algn="ctr">
              <a:defRPr sz="4400"/>
            </a:lvl1pPr>
          </a:lstStyle>
          <a:p>
            <a:r>
              <a:rPr lang="en-US" dirty="0"/>
              <a:t>Click to edit Master title style</a:t>
            </a:r>
          </a:p>
        </p:txBody>
      </p:sp>
      <p:sp>
        <p:nvSpPr>
          <p:cNvPr id="5" name="Footer Placeholder 4"/>
          <p:cNvSpPr>
            <a:spLocks noGrp="1"/>
          </p:cNvSpPr>
          <p:nvPr>
            <p:ph type="ftr" sz="quarter" idx="11"/>
          </p:nvPr>
        </p:nvSpPr>
        <p:spPr>
          <a:xfrm>
            <a:off x="2924432" y="6422254"/>
            <a:ext cx="5220730" cy="365125"/>
          </a:xfrm>
        </p:spPr>
        <p:txBody>
          <a:bodyPr/>
          <a:lstStyle>
            <a:lvl1pPr>
              <a:defRPr>
                <a:solidFill>
                  <a:schemeClr val="bg1"/>
                </a:solidFill>
              </a:defRPr>
            </a:lvl1pPr>
          </a:lstStyle>
          <a:p>
            <a:endParaRPr lang="en-US" dirty="0"/>
          </a:p>
        </p:txBody>
      </p:sp>
      <p:pic>
        <p:nvPicPr>
          <p:cNvPr id="4" name="Picture 3" descr="Logo part of banner at top of page&#10;&#10;This graphic is the logo of the Texas Higher Education Coordinating Board and sits in the white cell of the table that is part of the banner at the top of the page. The logo contains the following three elements: the letters and numbers 60x30TX, a slim Texas flag underneath those, and the words Texas Higher Education Coordinating Board beneath the fla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93685" y="696659"/>
            <a:ext cx="4806696" cy="2502408"/>
          </a:xfrm>
          <a:prstGeom prst="rect">
            <a:avLst/>
          </a:prstGeom>
        </p:spPr>
      </p:pic>
      <p:sp>
        <p:nvSpPr>
          <p:cNvPr id="8" name="Slide Number Placeholder 5"/>
          <p:cNvSpPr>
            <a:spLocks noGrp="1"/>
          </p:cNvSpPr>
          <p:nvPr>
            <p:ph type="sldNum" sz="quarter" idx="4"/>
          </p:nvPr>
        </p:nvSpPr>
        <p:spPr>
          <a:xfrm>
            <a:off x="9316994" y="6406236"/>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Tree>
    <p:extLst>
      <p:ext uri="{BB962C8B-B14F-4D97-AF65-F5344CB8AC3E}">
        <p14:creationId xmlns:p14="http://schemas.microsoft.com/office/powerpoint/2010/main" val="761409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3418703" y="6397540"/>
            <a:ext cx="4734697" cy="365125"/>
          </a:xfrm>
        </p:spPr>
        <p:txBody>
          <a:bodyPr/>
          <a:lstStyle>
            <a:lvl1pPr>
              <a:defRPr>
                <a:solidFill>
                  <a:schemeClr val="bg1"/>
                </a:solidFill>
              </a:defRPr>
            </a:lvl1pPr>
          </a:lstStyle>
          <a:p>
            <a:endParaRPr lang="en-US" dirty="0"/>
          </a:p>
        </p:txBody>
      </p:sp>
      <p:sp>
        <p:nvSpPr>
          <p:cNvPr id="10" name="Slide Number Placeholder 5"/>
          <p:cNvSpPr>
            <a:spLocks noGrp="1"/>
          </p:cNvSpPr>
          <p:nvPr>
            <p:ph type="sldNum" sz="quarter" idx="4"/>
          </p:nvPr>
        </p:nvSpPr>
        <p:spPr>
          <a:xfrm>
            <a:off x="9316994" y="6406236"/>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
        <p:nvSpPr>
          <p:cNvPr id="12" name="Title 1"/>
          <p:cNvSpPr>
            <a:spLocks noGrp="1"/>
          </p:cNvSpPr>
          <p:nvPr>
            <p:ph type="title"/>
          </p:nvPr>
        </p:nvSpPr>
        <p:spPr>
          <a:xfrm>
            <a:off x="0" y="310858"/>
            <a:ext cx="12192000" cy="958349"/>
          </a:xfrm>
          <a:solidFill>
            <a:srgbClr val="F6B11A"/>
          </a:solidFill>
        </p:spPr>
        <p:txBody>
          <a:bodyPr/>
          <a:lstStyle>
            <a:lvl1pPr marL="457200" indent="0">
              <a:defRPr b="0"/>
            </a:lvl1pPr>
          </a:lstStyle>
          <a:p>
            <a:r>
              <a:rPr lang="en-US" dirty="0"/>
              <a:t>Click to edit Master title style</a:t>
            </a:r>
          </a:p>
        </p:txBody>
      </p:sp>
    </p:spTree>
    <p:extLst>
      <p:ext uri="{BB962C8B-B14F-4D97-AF65-F5344CB8AC3E}">
        <p14:creationId xmlns:p14="http://schemas.microsoft.com/office/powerpoint/2010/main" val="1114977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3418703" y="6397540"/>
            <a:ext cx="4734697" cy="365125"/>
          </a:xfrm>
        </p:spPr>
        <p:txBody>
          <a:bodyPr/>
          <a:lstStyle>
            <a:lvl1pPr>
              <a:defRPr>
                <a:solidFill>
                  <a:schemeClr val="bg1"/>
                </a:solidFill>
              </a:defRPr>
            </a:lvl1pPr>
          </a:lstStyle>
          <a:p>
            <a:endParaRPr lang="en-US" dirty="0"/>
          </a:p>
        </p:txBody>
      </p:sp>
      <p:sp>
        <p:nvSpPr>
          <p:cNvPr id="10" name="Slide Number Placeholder 5"/>
          <p:cNvSpPr>
            <a:spLocks noGrp="1"/>
          </p:cNvSpPr>
          <p:nvPr>
            <p:ph type="sldNum" sz="quarter" idx="4"/>
          </p:nvPr>
        </p:nvSpPr>
        <p:spPr>
          <a:xfrm>
            <a:off x="9316994" y="6406236"/>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
        <p:nvSpPr>
          <p:cNvPr id="12" name="Title 1"/>
          <p:cNvSpPr>
            <a:spLocks noGrp="1"/>
          </p:cNvSpPr>
          <p:nvPr>
            <p:ph type="title"/>
          </p:nvPr>
        </p:nvSpPr>
        <p:spPr>
          <a:xfrm>
            <a:off x="0" y="310858"/>
            <a:ext cx="12192000" cy="958349"/>
          </a:xfrm>
          <a:solidFill>
            <a:schemeClr val="accent2"/>
          </a:solidFill>
        </p:spPr>
        <p:txBody>
          <a:bodyPr/>
          <a:lstStyle>
            <a:lvl1pPr marL="119063" indent="0">
              <a:defRPr b="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359978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a:solidFill>
            <a:srgbClr val="005F8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a:solidFill>
            <a:srgbClr val="005F84"/>
          </a:solidFill>
        </p:spPr>
        <p:txBody>
          <a:bodyPr anchor="ctr"/>
          <a:lstStyle>
            <a:lvl1pPr marL="0" indent="0">
              <a:buNone/>
              <a:defRPr lang="en-US" sz="2400" b="1" kern="1200" smtClean="0">
                <a:solidFill>
                  <a:schemeClr val="bg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1"/>
          </p:nvPr>
        </p:nvSpPr>
        <p:spPr>
          <a:xfrm>
            <a:off x="3295135" y="6405778"/>
            <a:ext cx="4858265" cy="365125"/>
          </a:xfrm>
        </p:spPr>
        <p:txBody>
          <a:bodyPr/>
          <a:lstStyle>
            <a:lvl1pPr>
              <a:defRPr>
                <a:solidFill>
                  <a:schemeClr val="bg1"/>
                </a:solidFill>
              </a:defRPr>
            </a:lvl1pPr>
          </a:lstStyle>
          <a:p>
            <a:endParaRPr lang="en-US" dirty="0"/>
          </a:p>
        </p:txBody>
      </p:sp>
      <p:sp>
        <p:nvSpPr>
          <p:cNvPr id="10" name="Title 1"/>
          <p:cNvSpPr>
            <a:spLocks noGrp="1"/>
          </p:cNvSpPr>
          <p:nvPr>
            <p:ph type="title"/>
          </p:nvPr>
        </p:nvSpPr>
        <p:spPr>
          <a:xfrm>
            <a:off x="0" y="310858"/>
            <a:ext cx="12192000" cy="958349"/>
          </a:xfrm>
          <a:solidFill>
            <a:srgbClr val="F6B11A"/>
          </a:solidFill>
        </p:spPr>
        <p:txBody>
          <a:bodyPr/>
          <a:lstStyle>
            <a:lvl1pPr marL="457200" indent="4763">
              <a:defRPr b="0"/>
            </a:lvl1pPr>
          </a:lstStyle>
          <a:p>
            <a:r>
              <a:rPr lang="en-US" dirty="0"/>
              <a:t>Click to edit Master title style</a:t>
            </a:r>
          </a:p>
        </p:txBody>
      </p:sp>
      <p:sp>
        <p:nvSpPr>
          <p:cNvPr id="12" name="Slide Number Placeholder 5"/>
          <p:cNvSpPr>
            <a:spLocks noGrp="1"/>
          </p:cNvSpPr>
          <p:nvPr>
            <p:ph type="sldNum" sz="quarter" idx="12"/>
          </p:nvPr>
        </p:nvSpPr>
        <p:spPr>
          <a:xfrm>
            <a:off x="9316994" y="6406236"/>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Tree>
    <p:extLst>
      <p:ext uri="{BB962C8B-B14F-4D97-AF65-F5344CB8AC3E}">
        <p14:creationId xmlns:p14="http://schemas.microsoft.com/office/powerpoint/2010/main" val="14070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Blank">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163330" y="6422254"/>
            <a:ext cx="4990070" cy="365125"/>
          </a:xfrm>
        </p:spPr>
        <p:txBody>
          <a:bodyPr/>
          <a:lstStyle>
            <a:lvl1pPr>
              <a:defRPr>
                <a:solidFill>
                  <a:schemeClr val="bg1"/>
                </a:solidFill>
              </a:defRPr>
            </a:lvl1pPr>
          </a:lstStyle>
          <a:p>
            <a:endParaRPr lang="en-US" dirty="0"/>
          </a:p>
        </p:txBody>
      </p:sp>
      <p:sp>
        <p:nvSpPr>
          <p:cNvPr id="7" name="Slide Number Placeholder 5"/>
          <p:cNvSpPr>
            <a:spLocks noGrp="1"/>
          </p:cNvSpPr>
          <p:nvPr>
            <p:ph type="sldNum" sz="quarter" idx="4"/>
          </p:nvPr>
        </p:nvSpPr>
        <p:spPr>
          <a:xfrm>
            <a:off x="9316994" y="6406236"/>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
        <p:nvSpPr>
          <p:cNvPr id="10" name="Title 1"/>
          <p:cNvSpPr>
            <a:spLocks noGrp="1"/>
          </p:cNvSpPr>
          <p:nvPr>
            <p:ph type="title"/>
          </p:nvPr>
        </p:nvSpPr>
        <p:spPr>
          <a:xfrm>
            <a:off x="0" y="310858"/>
            <a:ext cx="12192000" cy="958349"/>
          </a:xfrm>
          <a:solidFill>
            <a:srgbClr val="F6B11A"/>
          </a:solidFill>
        </p:spPr>
        <p:txBody>
          <a:bodyPr/>
          <a:lstStyle>
            <a:lvl1pPr marL="457200" indent="0">
              <a:defRPr b="0"/>
            </a:lvl1pPr>
          </a:lstStyle>
          <a:p>
            <a:r>
              <a:rPr lang="en-US" dirty="0"/>
              <a:t>Click to edit Master title style</a:t>
            </a:r>
          </a:p>
        </p:txBody>
      </p:sp>
    </p:spTree>
    <p:extLst>
      <p:ext uri="{BB962C8B-B14F-4D97-AF65-F5344CB8AC3E}">
        <p14:creationId xmlns:p14="http://schemas.microsoft.com/office/powerpoint/2010/main" val="1209072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163330" y="6422254"/>
            <a:ext cx="4990070" cy="365125"/>
          </a:xfrm>
        </p:spPr>
        <p:txBody>
          <a:bodyPr/>
          <a:lstStyle>
            <a:lvl1pPr>
              <a:defRPr>
                <a:solidFill>
                  <a:schemeClr val="bg1"/>
                </a:solidFill>
              </a:defRPr>
            </a:lvl1pPr>
          </a:lstStyle>
          <a:p>
            <a:endParaRPr lang="en-US" dirty="0"/>
          </a:p>
        </p:txBody>
      </p:sp>
      <p:sp>
        <p:nvSpPr>
          <p:cNvPr id="7" name="Slide Number Placeholder 5"/>
          <p:cNvSpPr>
            <a:spLocks noGrp="1"/>
          </p:cNvSpPr>
          <p:nvPr>
            <p:ph type="sldNum" sz="quarter" idx="4"/>
          </p:nvPr>
        </p:nvSpPr>
        <p:spPr>
          <a:xfrm>
            <a:off x="9316994" y="6406236"/>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sp>
        <p:nvSpPr>
          <p:cNvPr id="10" name="Title 1"/>
          <p:cNvSpPr>
            <a:spLocks noGrp="1"/>
          </p:cNvSpPr>
          <p:nvPr>
            <p:ph type="title"/>
          </p:nvPr>
        </p:nvSpPr>
        <p:spPr>
          <a:xfrm>
            <a:off x="0" y="310858"/>
            <a:ext cx="12192000" cy="958349"/>
          </a:xfrm>
          <a:solidFill>
            <a:schemeClr val="accent2"/>
          </a:solidFill>
        </p:spPr>
        <p:txBody>
          <a:bodyPr/>
          <a:lstStyle>
            <a:lvl1pPr marL="457200" indent="0">
              <a:defRPr b="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020640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lvl1pPr>
              <a:defRPr>
                <a:solidFill>
                  <a:schemeClr val="bg1"/>
                </a:solidFill>
              </a:defRPr>
            </a:lvl1pPr>
          </a:lstStyle>
          <a:p>
            <a:r>
              <a:rPr lang="en-US" dirty="0"/>
              <a:t>Click to edit Master title style</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9E3AB5-2075-4D05-9263-E6829DCFE8AA}" type="slidenum">
              <a:rPr lang="en-US" smtClean="0"/>
              <a:pPr/>
              <a:t>‹#›</a:t>
            </a:fld>
            <a:endParaRPr lang="en-US" dirty="0"/>
          </a:p>
        </p:txBody>
      </p:sp>
      <p:sp>
        <p:nvSpPr>
          <p:cNvPr id="8" name="Content Placeholder 2"/>
          <p:cNvSpPr>
            <a:spLocks noGrp="1"/>
          </p:cNvSpPr>
          <p:nvPr>
            <p:ph idx="1"/>
          </p:nvPr>
        </p:nvSpPr>
        <p:spPr>
          <a:xfrm>
            <a:off x="838200" y="1540042"/>
            <a:ext cx="10515600" cy="4504372"/>
          </a:xfr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88637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58763"/>
            <a:ext cx="10515600" cy="1031875"/>
          </a:xfrm>
          <a:prstGeom prst="rect">
            <a:avLst/>
          </a:prstGeom>
          <a:solidFill>
            <a:srgbClr val="F6B11A"/>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6345238"/>
            <a:ext cx="12192000" cy="501650"/>
          </a:xfrm>
          <a:prstGeom prst="rect">
            <a:avLst/>
          </a:prstGeom>
          <a:solidFill>
            <a:srgbClr val="005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3"/>
          </p:nvPr>
        </p:nvSpPr>
        <p:spPr>
          <a:xfrm>
            <a:off x="3007895" y="6404910"/>
            <a:ext cx="5145505"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9316994" y="6406236"/>
            <a:ext cx="2743200" cy="365125"/>
          </a:xfrm>
          <a:prstGeom prst="rect">
            <a:avLst/>
          </a:prstGeom>
        </p:spPr>
        <p:txBody>
          <a:bodyPr vert="horz" lIns="91440" tIns="45720" rIns="91440" bIns="45720" rtlCol="0" anchor="ctr"/>
          <a:lstStyle>
            <a:lvl1pPr algn="r">
              <a:defRPr sz="1200">
                <a:solidFill>
                  <a:schemeClr val="bg1"/>
                </a:solidFill>
              </a:defRPr>
            </a:lvl1pPr>
          </a:lstStyle>
          <a:p>
            <a:fld id="{919E3AB5-2075-4D05-9263-E6829DCFE8AA}" type="slidenum">
              <a:rPr lang="en-US" smtClean="0"/>
              <a:pPr/>
              <a:t>‹#›</a:t>
            </a:fld>
            <a:endParaRPr lang="en-US" dirty="0"/>
          </a:p>
        </p:txBody>
      </p:sp>
      <p:pic>
        <p:nvPicPr>
          <p:cNvPr id="10" name="Picture 9"/>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250033" y="6383338"/>
            <a:ext cx="1116805" cy="411454"/>
          </a:xfrm>
          <a:prstGeom prst="rect">
            <a:avLst/>
          </a:prstGeom>
        </p:spPr>
      </p:pic>
    </p:spTree>
    <p:extLst>
      <p:ext uri="{BB962C8B-B14F-4D97-AF65-F5344CB8AC3E}">
        <p14:creationId xmlns:p14="http://schemas.microsoft.com/office/powerpoint/2010/main" val="2398668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2" r:id="rId5"/>
    <p:sldLayoutId id="2147483653" r:id="rId6"/>
    <p:sldLayoutId id="2147483654" r:id="rId7"/>
    <p:sldLayoutId id="2147483663" r:id="rId8"/>
    <p:sldLayoutId id="2147483659" r:id="rId9"/>
    <p:sldLayoutId id="2147483666" r:id="rId10"/>
    <p:sldLayoutId id="2147483655" r:id="rId11"/>
    <p:sldLayoutId id="2147483656" r:id="rId12"/>
    <p:sldLayoutId id="2147483657" r:id="rId13"/>
    <p:sldLayoutId id="2147483661" r:id="rId14"/>
    <p:sldLayoutId id="2147483664" r:id="rId15"/>
    <p:sldLayoutId id="2147483658" r:id="rId16"/>
  </p:sldLayoutIdLst>
  <p:hf hdr="0" dt="0"/>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5.xml"/><Relationship Id="rId1" Type="http://schemas.openxmlformats.org/officeDocument/2006/relationships/slideLayout" Target="../slideLayouts/slideLayout8.xml"/><Relationship Id="rId4" Type="http://schemas.openxmlformats.org/officeDocument/2006/relationships/chart" Target="../charts/chart11.xml"/></Relationships>
</file>

<file path=ppt/slides/_rels/slide1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6.xm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8" Type="http://schemas.openxmlformats.org/officeDocument/2006/relationships/hyperlink" Target="http://www.dshs.texas.gov/chs/hprc/health.shtm" TargetMode="External"/><Relationship Id="rId13" Type="http://schemas.openxmlformats.org/officeDocument/2006/relationships/hyperlink" Target="https://ncsesdata.nsf.gov/webcaspar/" TargetMode="External"/><Relationship Id="rId3" Type="http://schemas.openxmlformats.org/officeDocument/2006/relationships/hyperlink" Target="http://www.txhigheredaccountability.org/acctpublic/" TargetMode="External"/><Relationship Id="rId7" Type="http://schemas.openxmlformats.org/officeDocument/2006/relationships/hyperlink" Target="http://www.burning-glass.com/" TargetMode="External"/><Relationship Id="rId12" Type="http://schemas.openxmlformats.org/officeDocument/2006/relationships/hyperlink" Target="https://nces.ed.gov/ipeds/cipcode/" TargetMode="External"/><Relationship Id="rId17" Type="http://schemas.openxmlformats.org/officeDocument/2006/relationships/hyperlink" Target="http://www.twc.state.tx.us/" TargetMode="External"/><Relationship Id="rId2" Type="http://schemas.openxmlformats.org/officeDocument/2006/relationships/notesSlide" Target="../notesSlides/notesSlide23.xml"/><Relationship Id="rId16" Type="http://schemas.openxmlformats.org/officeDocument/2006/relationships/hyperlink" Target="https://texaslmi.com/" TargetMode="External"/><Relationship Id="rId1" Type="http://schemas.openxmlformats.org/officeDocument/2006/relationships/slideLayout" Target="../slideLayouts/slideLayout9.xml"/><Relationship Id="rId6" Type="http://schemas.openxmlformats.org/officeDocument/2006/relationships/hyperlink" Target="https://www.bls.gov/ooh/" TargetMode="External"/><Relationship Id="rId11" Type="http://schemas.openxmlformats.org/officeDocument/2006/relationships/hyperlink" Target="https://nces.ed.gov/" TargetMode="External"/><Relationship Id="rId5" Type="http://schemas.openxmlformats.org/officeDocument/2006/relationships/hyperlink" Target="http://www.thecb.state.tx.us/apps/programinventory" TargetMode="External"/><Relationship Id="rId15" Type="http://schemas.openxmlformats.org/officeDocument/2006/relationships/hyperlink" Target="http://www.hpc.texas.gov/agencies/" TargetMode="External"/><Relationship Id="rId10" Type="http://schemas.openxmlformats.org/officeDocument/2006/relationships/hyperlink" Target="http://www.economicmodeling.com/" TargetMode="External"/><Relationship Id="rId4" Type="http://schemas.openxmlformats.org/officeDocument/2006/relationships/hyperlink" Target="http://www.txhighereddata.org/Interactive/CIP/" TargetMode="External"/><Relationship Id="rId9" Type="http://schemas.openxmlformats.org/officeDocument/2006/relationships/hyperlink" Target="http://www.edeps.org/" TargetMode="External"/><Relationship Id="rId14" Type="http://schemas.openxmlformats.org/officeDocument/2006/relationships/hyperlink" Target="https://texreg.sos.state.tx.us/public/readtac$ext.ViewTAC?tac_view=4&amp;ti=19&amp;pt=1&amp;ch=5" TargetMode="Externa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12799" y="845575"/>
            <a:ext cx="5635625" cy="2677605"/>
          </a:xfrm>
        </p:spPr>
        <p:txBody>
          <a:bodyPr>
            <a:normAutofit fontScale="90000"/>
          </a:bodyPr>
          <a:lstStyle/>
          <a:p>
            <a:r>
              <a:rPr lang="en-US" sz="5600" dirty="0"/>
              <a:t>G</a:t>
            </a:r>
            <a:r>
              <a:rPr lang="en-US" sz="5600" dirty="0" smtClean="0"/>
              <a:t>raduate Programs in Texas:  What is Needed</a:t>
            </a:r>
            <a:endParaRPr lang="en-US" sz="5600" dirty="0"/>
          </a:p>
        </p:txBody>
      </p:sp>
      <p:sp>
        <p:nvSpPr>
          <p:cNvPr id="5" name="Subtitle 4"/>
          <p:cNvSpPr>
            <a:spLocks noGrp="1"/>
          </p:cNvSpPr>
          <p:nvPr>
            <p:ph type="subTitle" idx="1"/>
          </p:nvPr>
        </p:nvSpPr>
        <p:spPr>
          <a:xfrm>
            <a:off x="812800" y="3674396"/>
            <a:ext cx="5635625" cy="2338029"/>
          </a:xfrm>
          <a:noFill/>
        </p:spPr>
        <p:txBody>
          <a:bodyPr anchor="ctr">
            <a:normAutofit fontScale="85000" lnSpcReduction="20000"/>
          </a:bodyPr>
          <a:lstStyle/>
          <a:p>
            <a:pPr>
              <a:spcBef>
                <a:spcPts val="0"/>
              </a:spcBef>
            </a:pPr>
            <a:r>
              <a:rPr lang="en-US" dirty="0"/>
              <a:t>James Goeman, Ph.D.</a:t>
            </a:r>
          </a:p>
          <a:p>
            <a:pPr>
              <a:spcBef>
                <a:spcPts val="0"/>
              </a:spcBef>
            </a:pPr>
            <a:r>
              <a:rPr lang="en-US" dirty="0"/>
              <a:t>Director, Graduate and Professional Studies</a:t>
            </a:r>
          </a:p>
          <a:p>
            <a:pPr>
              <a:spcBef>
                <a:spcPts val="0"/>
              </a:spcBef>
            </a:pPr>
            <a:r>
              <a:rPr lang="en-US" dirty="0"/>
              <a:t>Academic Quality and Workforce</a:t>
            </a:r>
          </a:p>
          <a:p>
            <a:endParaRPr lang="en-US" i="1" dirty="0"/>
          </a:p>
          <a:p>
            <a:r>
              <a:rPr lang="en-US" i="1" dirty="0"/>
              <a:t>Presented to the Association of Texas Graduate Schools (ATGS)</a:t>
            </a:r>
          </a:p>
          <a:p>
            <a:r>
              <a:rPr lang="en-US" dirty="0"/>
              <a:t>September 27, 2019</a:t>
            </a:r>
          </a:p>
        </p:txBody>
      </p:sp>
      <p:sp>
        <p:nvSpPr>
          <p:cNvPr id="2" name="Slide Number Placeholder 1"/>
          <p:cNvSpPr>
            <a:spLocks noGrp="1"/>
          </p:cNvSpPr>
          <p:nvPr>
            <p:ph type="sldNum" sz="quarter" idx="4"/>
          </p:nvPr>
        </p:nvSpPr>
        <p:spPr/>
        <p:txBody>
          <a:bodyPr/>
          <a:lstStyle/>
          <a:p>
            <a:fld id="{919E3AB5-2075-4D05-9263-E6829DCFE8AA}" type="slidenum">
              <a:rPr lang="en-US" smtClean="0"/>
              <a:pPr/>
              <a:t>1</a:t>
            </a:fld>
            <a:endParaRPr lang="en-US"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6071032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A1546C9F-1065-4C4E-9A80-9A2386EB0BD2}"/>
              </a:ext>
            </a:extLst>
          </p:cNvPr>
          <p:cNvSpPr>
            <a:spLocks noGrp="1"/>
          </p:cNvSpPr>
          <p:nvPr>
            <p:ph type="ftr" sz="quarter" idx="11"/>
          </p:nvPr>
        </p:nvSpPr>
        <p:spPr>
          <a:xfrm>
            <a:off x="1875955" y="6511012"/>
            <a:ext cx="8440091" cy="260350"/>
          </a:xfrm>
        </p:spPr>
        <p:txBody>
          <a:bodyPr/>
          <a:lstStyle/>
          <a:p>
            <a:r>
              <a:rPr lang="en-US" dirty="0"/>
              <a:t>Sources: Economic Development and Employer Planning System https://www.edeps.org/SelectOccUA.aspx?st=ZZ </a:t>
            </a:r>
          </a:p>
          <a:p>
            <a:r>
              <a:rPr lang="en-US" dirty="0"/>
              <a:t>Bureau of Labor Statistics https://www.bls.gov/soc/2018/soc_2018_manual.pdf</a:t>
            </a:r>
          </a:p>
          <a:p>
            <a:endParaRPr lang="en-US" dirty="0"/>
          </a:p>
        </p:txBody>
      </p:sp>
      <p:sp>
        <p:nvSpPr>
          <p:cNvPr id="3" name="Slide Number Placeholder 2">
            <a:extLst>
              <a:ext uri="{FF2B5EF4-FFF2-40B4-BE49-F238E27FC236}">
                <a16:creationId xmlns:a16="http://schemas.microsoft.com/office/drawing/2014/main" xmlns="" id="{01F80DA2-6D3A-4385-AFDF-FFF1BFE6397F}"/>
              </a:ext>
            </a:extLst>
          </p:cNvPr>
          <p:cNvSpPr>
            <a:spLocks noGrp="1"/>
          </p:cNvSpPr>
          <p:nvPr>
            <p:ph type="sldNum" sz="quarter" idx="4"/>
          </p:nvPr>
        </p:nvSpPr>
        <p:spPr/>
        <p:txBody>
          <a:bodyPr/>
          <a:lstStyle/>
          <a:p>
            <a:fld id="{919E3AB5-2075-4D05-9263-E6829DCFE8AA}" type="slidenum">
              <a:rPr lang="en-US" smtClean="0"/>
              <a:pPr/>
              <a:t>10</a:t>
            </a:fld>
            <a:endParaRPr lang="en-US" dirty="0"/>
          </a:p>
        </p:txBody>
      </p:sp>
      <p:sp>
        <p:nvSpPr>
          <p:cNvPr id="4" name="Title 3">
            <a:extLst>
              <a:ext uri="{FF2B5EF4-FFF2-40B4-BE49-F238E27FC236}">
                <a16:creationId xmlns:a16="http://schemas.microsoft.com/office/drawing/2014/main" xmlns="" id="{248A445B-32DF-454D-9DA9-ED67BBB9F189}"/>
              </a:ext>
            </a:extLst>
          </p:cNvPr>
          <p:cNvSpPr>
            <a:spLocks noGrp="1"/>
          </p:cNvSpPr>
          <p:nvPr>
            <p:ph type="title"/>
          </p:nvPr>
        </p:nvSpPr>
        <p:spPr>
          <a:xfrm>
            <a:off x="0" y="0"/>
            <a:ext cx="12192000" cy="1269207"/>
          </a:xfrm>
        </p:spPr>
        <p:txBody>
          <a:bodyPr>
            <a:normAutofit fontScale="90000"/>
          </a:bodyPr>
          <a:lstStyle/>
          <a:p>
            <a:r>
              <a:rPr lang="en-US" dirty="0"/>
              <a:t>Occupations with highest projected employment growth are similar in Texas and Nationally 2016-26</a:t>
            </a:r>
          </a:p>
        </p:txBody>
      </p:sp>
      <p:graphicFrame>
        <p:nvGraphicFramePr>
          <p:cNvPr id="9" name="Table 8">
            <a:extLst>
              <a:ext uri="{FF2B5EF4-FFF2-40B4-BE49-F238E27FC236}">
                <a16:creationId xmlns:a16="http://schemas.microsoft.com/office/drawing/2014/main" xmlns="" id="{5CE48CE3-A153-47F4-B07F-24485428B838}"/>
              </a:ext>
            </a:extLst>
          </p:cNvPr>
          <p:cNvGraphicFramePr>
            <a:graphicFrameLocks noGrp="1"/>
          </p:cNvGraphicFramePr>
          <p:nvPr>
            <p:extLst>
              <p:ext uri="{D42A27DB-BD31-4B8C-83A1-F6EECF244321}">
                <p14:modId xmlns:p14="http://schemas.microsoft.com/office/powerpoint/2010/main" val="3468071088"/>
              </p:ext>
            </p:extLst>
          </p:nvPr>
        </p:nvGraphicFramePr>
        <p:xfrm>
          <a:off x="2073287" y="1361719"/>
          <a:ext cx="8045426" cy="4900470"/>
        </p:xfrm>
        <a:graphic>
          <a:graphicData uri="http://schemas.openxmlformats.org/drawingml/2006/table">
            <a:tbl>
              <a:tblPr>
                <a:tableStyleId>{9D7B26C5-4107-4FEC-AEDC-1716B250A1EF}</a:tableStyleId>
              </a:tblPr>
              <a:tblGrid>
                <a:gridCol w="6272824">
                  <a:extLst>
                    <a:ext uri="{9D8B030D-6E8A-4147-A177-3AD203B41FA5}">
                      <a16:colId xmlns:a16="http://schemas.microsoft.com/office/drawing/2014/main" xmlns="" val="3153871310"/>
                    </a:ext>
                  </a:extLst>
                </a:gridCol>
                <a:gridCol w="812800">
                  <a:extLst>
                    <a:ext uri="{9D8B030D-6E8A-4147-A177-3AD203B41FA5}">
                      <a16:colId xmlns:a16="http://schemas.microsoft.com/office/drawing/2014/main" xmlns="" val="3354340340"/>
                    </a:ext>
                  </a:extLst>
                </a:gridCol>
                <a:gridCol w="959802">
                  <a:extLst>
                    <a:ext uri="{9D8B030D-6E8A-4147-A177-3AD203B41FA5}">
                      <a16:colId xmlns:a16="http://schemas.microsoft.com/office/drawing/2014/main" xmlns="" val="2262863476"/>
                    </a:ext>
                  </a:extLst>
                </a:gridCol>
              </a:tblGrid>
              <a:tr h="0">
                <a:tc>
                  <a:txBody>
                    <a:bodyPr/>
                    <a:lstStyle/>
                    <a:p>
                      <a:pPr algn="ctr" fontAlgn="b"/>
                      <a:r>
                        <a:rPr lang="en-US" sz="1400" u="none" strike="noStrike" dirty="0">
                          <a:effectLst/>
                        </a:rPr>
                        <a:t>Occupation</a:t>
                      </a:r>
                      <a:endParaRPr lang="en-US" sz="1400" b="1" i="0" u="none" strike="noStrike" dirty="0">
                        <a:solidFill>
                          <a:srgbClr val="000000"/>
                        </a:solidFill>
                        <a:effectLst/>
                        <a:latin typeface="+mj-lt"/>
                      </a:endParaRPr>
                    </a:p>
                  </a:txBody>
                  <a:tcPr marL="2430" marR="2430" marT="2430" marB="0" anchor="b"/>
                </a:tc>
                <a:tc>
                  <a:txBody>
                    <a:bodyPr/>
                    <a:lstStyle/>
                    <a:p>
                      <a:pPr algn="ctr" fontAlgn="b"/>
                      <a:r>
                        <a:rPr lang="en-US" sz="1400" u="none" strike="noStrike" dirty="0">
                          <a:effectLst/>
                        </a:rPr>
                        <a:t>Texas</a:t>
                      </a:r>
                      <a:endParaRPr lang="en-US" sz="1400" b="1" i="0" u="none" strike="noStrike" dirty="0">
                        <a:solidFill>
                          <a:srgbClr val="000000"/>
                        </a:solidFill>
                        <a:effectLst/>
                        <a:latin typeface="+mj-lt"/>
                      </a:endParaRPr>
                    </a:p>
                  </a:txBody>
                  <a:tcPr marL="2430" marR="2430" marT="2430" marB="0" anchor="b"/>
                </a:tc>
                <a:tc>
                  <a:txBody>
                    <a:bodyPr/>
                    <a:lstStyle/>
                    <a:p>
                      <a:pPr algn="ctr" fontAlgn="b"/>
                      <a:r>
                        <a:rPr lang="en-US" sz="1400" u="none" strike="noStrike" dirty="0">
                          <a:effectLst/>
                        </a:rPr>
                        <a:t>National</a:t>
                      </a:r>
                      <a:endParaRPr lang="en-US" sz="1400" b="1" i="0" u="none" strike="noStrike" dirty="0">
                        <a:solidFill>
                          <a:srgbClr val="000000"/>
                        </a:solidFill>
                        <a:effectLst/>
                        <a:latin typeface="+mj-lt"/>
                      </a:endParaRPr>
                    </a:p>
                  </a:txBody>
                  <a:tcPr marL="2430" marR="2430" marT="2430" marB="0" anchor="b"/>
                </a:tc>
                <a:extLst>
                  <a:ext uri="{0D108BD9-81ED-4DB2-BD59-A6C34878D82A}">
                    <a16:rowId xmlns:a16="http://schemas.microsoft.com/office/drawing/2014/main" xmlns="" val="620127637"/>
                  </a:ext>
                </a:extLst>
              </a:tr>
              <a:tr h="0">
                <a:tc>
                  <a:txBody>
                    <a:bodyPr/>
                    <a:lstStyle/>
                    <a:p>
                      <a:pPr algn="l" fontAlgn="b"/>
                      <a:r>
                        <a:rPr lang="en-US" sz="1400" u="none" strike="noStrike" dirty="0">
                          <a:effectLst/>
                        </a:rPr>
                        <a:t>Wind Turbine Service Technicians</a:t>
                      </a:r>
                      <a:endParaRPr lang="en-US" sz="1400" b="0" i="0" u="none" strike="noStrike" dirty="0">
                        <a:solidFill>
                          <a:srgbClr val="000000"/>
                        </a:solidFill>
                        <a:effectLst/>
                        <a:latin typeface="+mj-lt"/>
                      </a:endParaRPr>
                    </a:p>
                  </a:txBody>
                  <a:tcPr marL="2430" marR="2430" marT="4860" marB="4860" anchor="b"/>
                </a:tc>
                <a:tc>
                  <a:txBody>
                    <a:bodyPr/>
                    <a:lstStyle/>
                    <a:p>
                      <a:pPr algn="ctr" fontAlgn="b"/>
                      <a:r>
                        <a:rPr lang="en-US" sz="1400" u="none" strike="noStrike" dirty="0">
                          <a:effectLst/>
                          <a:latin typeface="Webdings" panose="05030102010509060703" pitchFamily="18" charset="2"/>
                        </a:rPr>
                        <a:t>a</a:t>
                      </a:r>
                      <a:endParaRPr lang="en-US" sz="1400" b="0" i="0" u="none" strike="noStrike" dirty="0">
                        <a:solidFill>
                          <a:srgbClr val="000000"/>
                        </a:solidFill>
                        <a:effectLst/>
                        <a:latin typeface="Webdings" panose="05030102010509060703" pitchFamily="18" charset="2"/>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extLst>
                  <a:ext uri="{0D108BD9-81ED-4DB2-BD59-A6C34878D82A}">
                    <a16:rowId xmlns:a16="http://schemas.microsoft.com/office/drawing/2014/main" xmlns="" val="2309922776"/>
                  </a:ext>
                </a:extLst>
              </a:tr>
              <a:tr h="0">
                <a:tc>
                  <a:txBody>
                    <a:bodyPr/>
                    <a:lstStyle/>
                    <a:p>
                      <a:pPr algn="l" fontAlgn="b"/>
                      <a:r>
                        <a:rPr lang="en-US" sz="1400" u="none" strike="noStrike" dirty="0">
                          <a:effectLst/>
                        </a:rPr>
                        <a:t>Physician Assistants</a:t>
                      </a:r>
                      <a:endParaRPr lang="en-US" sz="1400" b="0" i="0" u="none" strike="noStrike" dirty="0">
                        <a:solidFill>
                          <a:srgbClr val="000000"/>
                        </a:solidFill>
                        <a:effectLst/>
                        <a:latin typeface="+mj-lt"/>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extLst>
                  <a:ext uri="{0D108BD9-81ED-4DB2-BD59-A6C34878D82A}">
                    <a16:rowId xmlns:a16="http://schemas.microsoft.com/office/drawing/2014/main" xmlns="" val="278992279"/>
                  </a:ext>
                </a:extLst>
              </a:tr>
              <a:tr h="0">
                <a:tc>
                  <a:txBody>
                    <a:bodyPr/>
                    <a:lstStyle/>
                    <a:p>
                      <a:pPr algn="l" fontAlgn="b"/>
                      <a:r>
                        <a:rPr lang="en-US" sz="1400" u="none" strike="noStrike">
                          <a:effectLst/>
                        </a:rPr>
                        <a:t>Nurse Practitioners</a:t>
                      </a:r>
                      <a:endParaRPr lang="en-US" sz="1400" b="0" i="0" u="none" strike="noStrike">
                        <a:solidFill>
                          <a:srgbClr val="000000"/>
                        </a:solidFill>
                        <a:effectLst/>
                        <a:latin typeface="+mj-lt"/>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extLst>
                  <a:ext uri="{0D108BD9-81ED-4DB2-BD59-A6C34878D82A}">
                    <a16:rowId xmlns:a16="http://schemas.microsoft.com/office/drawing/2014/main" xmlns="" val="1926243880"/>
                  </a:ext>
                </a:extLst>
              </a:tr>
              <a:tr h="0">
                <a:tc>
                  <a:txBody>
                    <a:bodyPr/>
                    <a:lstStyle/>
                    <a:p>
                      <a:pPr algn="l" fontAlgn="b"/>
                      <a:r>
                        <a:rPr lang="en-US" sz="1400" u="none" strike="noStrike">
                          <a:effectLst/>
                        </a:rPr>
                        <a:t>Statisticians</a:t>
                      </a:r>
                      <a:endParaRPr lang="en-US" sz="1400" b="0" i="0" u="none" strike="noStrike">
                        <a:solidFill>
                          <a:srgbClr val="000000"/>
                        </a:solidFill>
                        <a:effectLst/>
                        <a:latin typeface="+mj-lt"/>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extLst>
                  <a:ext uri="{0D108BD9-81ED-4DB2-BD59-A6C34878D82A}">
                    <a16:rowId xmlns:a16="http://schemas.microsoft.com/office/drawing/2014/main" xmlns="" val="402530381"/>
                  </a:ext>
                </a:extLst>
              </a:tr>
              <a:tr h="0">
                <a:tc>
                  <a:txBody>
                    <a:bodyPr/>
                    <a:lstStyle/>
                    <a:p>
                      <a:pPr algn="l" fontAlgn="b"/>
                      <a:r>
                        <a:rPr lang="en-US" sz="1400" u="none" strike="noStrike">
                          <a:effectLst/>
                        </a:rPr>
                        <a:t>Forest Fire Inspectors and Prevention Specialists</a:t>
                      </a:r>
                      <a:endParaRPr lang="en-US" sz="1400" b="0" i="0" u="none" strike="noStrike">
                        <a:solidFill>
                          <a:srgbClr val="000000"/>
                        </a:solidFill>
                        <a:effectLst/>
                        <a:latin typeface="+mj-lt"/>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extLst>
                  <a:ext uri="{0D108BD9-81ED-4DB2-BD59-A6C34878D82A}">
                    <a16:rowId xmlns:a16="http://schemas.microsoft.com/office/drawing/2014/main" xmlns="" val="3155292931"/>
                  </a:ext>
                </a:extLst>
              </a:tr>
              <a:tr h="0">
                <a:tc>
                  <a:txBody>
                    <a:bodyPr/>
                    <a:lstStyle/>
                    <a:p>
                      <a:pPr algn="l" fontAlgn="b"/>
                      <a:r>
                        <a:rPr lang="en-US" sz="1400" u="none" strike="noStrike">
                          <a:effectLst/>
                        </a:rPr>
                        <a:t>Home Health Aides</a:t>
                      </a:r>
                      <a:endParaRPr lang="en-US" sz="1400" b="0" i="0" u="none" strike="noStrike">
                        <a:solidFill>
                          <a:srgbClr val="000000"/>
                        </a:solidFill>
                        <a:effectLst/>
                        <a:latin typeface="+mj-lt"/>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extLst>
                  <a:ext uri="{0D108BD9-81ED-4DB2-BD59-A6C34878D82A}">
                    <a16:rowId xmlns:a16="http://schemas.microsoft.com/office/drawing/2014/main" xmlns="" val="3991061735"/>
                  </a:ext>
                </a:extLst>
              </a:tr>
              <a:tr h="0">
                <a:tc>
                  <a:txBody>
                    <a:bodyPr/>
                    <a:lstStyle/>
                    <a:p>
                      <a:pPr algn="l" fontAlgn="b"/>
                      <a:r>
                        <a:rPr lang="en-US" sz="1400" u="none" strike="noStrike">
                          <a:effectLst/>
                        </a:rPr>
                        <a:t>Genetic Counselors</a:t>
                      </a:r>
                      <a:endParaRPr lang="en-US" sz="1400" b="0" i="0" u="none" strike="noStrike">
                        <a:solidFill>
                          <a:srgbClr val="000000"/>
                        </a:solidFill>
                        <a:effectLst/>
                        <a:latin typeface="+mj-lt"/>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extLst>
                  <a:ext uri="{0D108BD9-81ED-4DB2-BD59-A6C34878D82A}">
                    <a16:rowId xmlns:a16="http://schemas.microsoft.com/office/drawing/2014/main" xmlns="" val="772144388"/>
                  </a:ext>
                </a:extLst>
              </a:tr>
              <a:tr h="0">
                <a:tc>
                  <a:txBody>
                    <a:bodyPr/>
                    <a:lstStyle/>
                    <a:p>
                      <a:pPr algn="l" fontAlgn="b"/>
                      <a:r>
                        <a:rPr lang="en-US" sz="1400" u="none" strike="noStrike">
                          <a:effectLst/>
                        </a:rPr>
                        <a:t>Personal Care Aides</a:t>
                      </a:r>
                      <a:endParaRPr lang="en-US" sz="1400" b="0" i="0" u="none" strike="noStrike">
                        <a:solidFill>
                          <a:srgbClr val="000000"/>
                        </a:solidFill>
                        <a:effectLst/>
                        <a:latin typeface="+mj-lt"/>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extLst>
                  <a:ext uri="{0D108BD9-81ED-4DB2-BD59-A6C34878D82A}">
                    <a16:rowId xmlns:a16="http://schemas.microsoft.com/office/drawing/2014/main" xmlns="" val="828564679"/>
                  </a:ext>
                </a:extLst>
              </a:tr>
              <a:tr h="0">
                <a:tc>
                  <a:txBody>
                    <a:bodyPr/>
                    <a:lstStyle/>
                    <a:p>
                      <a:pPr algn="l" fontAlgn="b"/>
                      <a:r>
                        <a:rPr lang="en-US" sz="1400" u="none" strike="noStrike">
                          <a:effectLst/>
                        </a:rPr>
                        <a:t>Physical Therapist Assistants</a:t>
                      </a:r>
                      <a:endParaRPr lang="en-US" sz="1400" b="0" i="0" u="none" strike="noStrike">
                        <a:solidFill>
                          <a:srgbClr val="000000"/>
                        </a:solidFill>
                        <a:effectLst/>
                        <a:latin typeface="+mj-lt"/>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extLst>
                  <a:ext uri="{0D108BD9-81ED-4DB2-BD59-A6C34878D82A}">
                    <a16:rowId xmlns:a16="http://schemas.microsoft.com/office/drawing/2014/main" xmlns="" val="348297103"/>
                  </a:ext>
                </a:extLst>
              </a:tr>
              <a:tr h="0">
                <a:tc>
                  <a:txBody>
                    <a:bodyPr/>
                    <a:lstStyle/>
                    <a:p>
                      <a:pPr algn="l" fontAlgn="b"/>
                      <a:r>
                        <a:rPr lang="en-US" sz="1400" u="none" strike="noStrike">
                          <a:effectLst/>
                        </a:rPr>
                        <a:t>Operations Research Analysts</a:t>
                      </a:r>
                      <a:endParaRPr lang="en-US" sz="1400" b="0" i="0" u="none" strike="noStrike">
                        <a:solidFill>
                          <a:srgbClr val="000000"/>
                        </a:solidFill>
                        <a:effectLst/>
                        <a:latin typeface="+mj-lt"/>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extLst>
                  <a:ext uri="{0D108BD9-81ED-4DB2-BD59-A6C34878D82A}">
                    <a16:rowId xmlns:a16="http://schemas.microsoft.com/office/drawing/2014/main" xmlns="" val="2633846940"/>
                  </a:ext>
                </a:extLst>
              </a:tr>
              <a:tr h="0">
                <a:tc>
                  <a:txBody>
                    <a:bodyPr/>
                    <a:lstStyle/>
                    <a:p>
                      <a:pPr algn="l" fontAlgn="b"/>
                      <a:r>
                        <a:rPr lang="en-US" sz="1400" u="none" strike="noStrike">
                          <a:effectLst/>
                        </a:rPr>
                        <a:t>Occupational Therapy Assistants</a:t>
                      </a:r>
                      <a:endParaRPr lang="en-US" sz="1400" b="0" i="0" u="none" strike="noStrike">
                        <a:solidFill>
                          <a:srgbClr val="000000"/>
                        </a:solidFill>
                        <a:effectLst/>
                        <a:latin typeface="+mj-lt"/>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extLst>
                  <a:ext uri="{0D108BD9-81ED-4DB2-BD59-A6C34878D82A}">
                    <a16:rowId xmlns:a16="http://schemas.microsoft.com/office/drawing/2014/main" xmlns="" val="2183947910"/>
                  </a:ext>
                </a:extLst>
              </a:tr>
              <a:tr h="0">
                <a:tc>
                  <a:txBody>
                    <a:bodyPr/>
                    <a:lstStyle/>
                    <a:p>
                      <a:pPr algn="l" fontAlgn="b"/>
                      <a:r>
                        <a:rPr lang="en-US" sz="1400" u="none" strike="noStrike" dirty="0">
                          <a:effectLst/>
                        </a:rPr>
                        <a:t>Medical Assistants</a:t>
                      </a:r>
                      <a:endParaRPr lang="en-US" sz="1400" b="0" i="0" u="none" strike="noStrike" dirty="0">
                        <a:solidFill>
                          <a:srgbClr val="000000"/>
                        </a:solidFill>
                        <a:effectLst/>
                        <a:latin typeface="+mj-lt"/>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extLst>
                  <a:ext uri="{0D108BD9-81ED-4DB2-BD59-A6C34878D82A}">
                    <a16:rowId xmlns:a16="http://schemas.microsoft.com/office/drawing/2014/main" xmlns="" val="3834534416"/>
                  </a:ext>
                </a:extLst>
              </a:tr>
              <a:tr h="0">
                <a:tc>
                  <a:txBody>
                    <a:bodyPr/>
                    <a:lstStyle/>
                    <a:p>
                      <a:pPr algn="l" fontAlgn="b"/>
                      <a:r>
                        <a:rPr lang="en-US" sz="1400" u="none" strike="noStrike">
                          <a:effectLst/>
                        </a:rPr>
                        <a:t>Respiratory Therapists</a:t>
                      </a:r>
                      <a:endParaRPr lang="en-US" sz="1400" b="0" i="0" u="none" strike="noStrike">
                        <a:solidFill>
                          <a:srgbClr val="000000"/>
                        </a:solidFill>
                        <a:effectLst/>
                        <a:latin typeface="+mj-lt"/>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extLst>
                  <a:ext uri="{0D108BD9-81ED-4DB2-BD59-A6C34878D82A}">
                    <a16:rowId xmlns:a16="http://schemas.microsoft.com/office/drawing/2014/main" xmlns="" val="3985277697"/>
                  </a:ext>
                </a:extLst>
              </a:tr>
              <a:tr h="0">
                <a:tc>
                  <a:txBody>
                    <a:bodyPr/>
                    <a:lstStyle/>
                    <a:p>
                      <a:pPr algn="l" fontAlgn="b"/>
                      <a:r>
                        <a:rPr lang="en-US" sz="1400" u="none" strike="noStrike">
                          <a:effectLst/>
                        </a:rPr>
                        <a:t>Diagnostic Medical Sonographers</a:t>
                      </a:r>
                      <a:endParaRPr lang="en-US" sz="1400" b="0" i="0" u="none" strike="noStrike">
                        <a:solidFill>
                          <a:srgbClr val="000000"/>
                        </a:solidFill>
                        <a:effectLst/>
                        <a:latin typeface="+mj-lt"/>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extLst>
                  <a:ext uri="{0D108BD9-81ED-4DB2-BD59-A6C34878D82A}">
                    <a16:rowId xmlns:a16="http://schemas.microsoft.com/office/drawing/2014/main" xmlns="" val="826051468"/>
                  </a:ext>
                </a:extLst>
              </a:tr>
              <a:tr h="0">
                <a:tc>
                  <a:txBody>
                    <a:bodyPr/>
                    <a:lstStyle/>
                    <a:p>
                      <a:pPr algn="l" fontAlgn="b"/>
                      <a:r>
                        <a:rPr lang="en-US" sz="1400" u="none" strike="noStrike">
                          <a:effectLst/>
                        </a:rPr>
                        <a:t>Mathematicians</a:t>
                      </a:r>
                      <a:endParaRPr lang="en-US" sz="1400" b="0" i="0" u="none" strike="noStrike">
                        <a:solidFill>
                          <a:srgbClr val="000000"/>
                        </a:solidFill>
                        <a:effectLst/>
                        <a:latin typeface="+mj-lt"/>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extLst>
                  <a:ext uri="{0D108BD9-81ED-4DB2-BD59-A6C34878D82A}">
                    <a16:rowId xmlns:a16="http://schemas.microsoft.com/office/drawing/2014/main" xmlns="" val="149819067"/>
                  </a:ext>
                </a:extLst>
              </a:tr>
              <a:tr h="0">
                <a:tc>
                  <a:txBody>
                    <a:bodyPr/>
                    <a:lstStyle/>
                    <a:p>
                      <a:pPr algn="l" fontAlgn="b"/>
                      <a:r>
                        <a:rPr lang="en-US" sz="1400" u="none" strike="noStrike">
                          <a:effectLst/>
                        </a:rPr>
                        <a:t>Computer Numerically Controlled Machine Tool Programmers, Metal and Plastic</a:t>
                      </a:r>
                      <a:endParaRPr lang="en-US" sz="1400" b="0" i="0" u="none" strike="noStrike">
                        <a:solidFill>
                          <a:srgbClr val="000000"/>
                        </a:solidFill>
                        <a:effectLst/>
                        <a:latin typeface="+mj-lt"/>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extLst>
                  <a:ext uri="{0D108BD9-81ED-4DB2-BD59-A6C34878D82A}">
                    <a16:rowId xmlns:a16="http://schemas.microsoft.com/office/drawing/2014/main" xmlns="" val="919780081"/>
                  </a:ext>
                </a:extLst>
              </a:tr>
              <a:tr h="0">
                <a:tc>
                  <a:txBody>
                    <a:bodyPr/>
                    <a:lstStyle/>
                    <a:p>
                      <a:pPr algn="l" fontAlgn="b"/>
                      <a:r>
                        <a:rPr lang="en-US" sz="1400" u="none" strike="noStrike">
                          <a:effectLst/>
                        </a:rPr>
                        <a:t>Combined Food Preparation and Serving Workers, Including Fast Food</a:t>
                      </a:r>
                      <a:endParaRPr lang="en-US" sz="1400" b="0" i="0" u="none" strike="noStrike">
                        <a:solidFill>
                          <a:srgbClr val="000000"/>
                        </a:solidFill>
                        <a:effectLst/>
                        <a:latin typeface="+mj-lt"/>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extLst>
                  <a:ext uri="{0D108BD9-81ED-4DB2-BD59-A6C34878D82A}">
                    <a16:rowId xmlns:a16="http://schemas.microsoft.com/office/drawing/2014/main" xmlns="" val="2730787355"/>
                  </a:ext>
                </a:extLst>
              </a:tr>
              <a:tr h="0">
                <a:tc>
                  <a:txBody>
                    <a:bodyPr/>
                    <a:lstStyle/>
                    <a:p>
                      <a:pPr algn="l" fontAlgn="b"/>
                      <a:r>
                        <a:rPr lang="en-US" sz="1400" u="none" strike="noStrike">
                          <a:effectLst/>
                        </a:rPr>
                        <a:t>Information Security Analysts</a:t>
                      </a:r>
                      <a:endParaRPr lang="en-US" sz="1400" b="0" i="0" u="none" strike="noStrike">
                        <a:solidFill>
                          <a:srgbClr val="000000"/>
                        </a:solidFill>
                        <a:effectLst/>
                        <a:latin typeface="+mj-lt"/>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extLst>
                  <a:ext uri="{0D108BD9-81ED-4DB2-BD59-A6C34878D82A}">
                    <a16:rowId xmlns:a16="http://schemas.microsoft.com/office/drawing/2014/main" xmlns="" val="570761962"/>
                  </a:ext>
                </a:extLst>
              </a:tr>
              <a:tr h="0">
                <a:tc>
                  <a:txBody>
                    <a:bodyPr/>
                    <a:lstStyle/>
                    <a:p>
                      <a:pPr algn="l" fontAlgn="b"/>
                      <a:r>
                        <a:rPr lang="en-US" sz="1400" u="none" strike="noStrike">
                          <a:effectLst/>
                        </a:rPr>
                        <a:t>Software Developers, Applications</a:t>
                      </a:r>
                      <a:endParaRPr lang="en-US" sz="1400" b="0" i="0" u="none" strike="noStrike">
                        <a:solidFill>
                          <a:srgbClr val="000000"/>
                        </a:solidFill>
                        <a:effectLst/>
                        <a:latin typeface="+mj-lt"/>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extLst>
                  <a:ext uri="{0D108BD9-81ED-4DB2-BD59-A6C34878D82A}">
                    <a16:rowId xmlns:a16="http://schemas.microsoft.com/office/drawing/2014/main" xmlns="" val="4250840037"/>
                  </a:ext>
                </a:extLst>
              </a:tr>
              <a:tr h="0">
                <a:tc>
                  <a:txBody>
                    <a:bodyPr/>
                    <a:lstStyle/>
                    <a:p>
                      <a:pPr algn="l" fontAlgn="b"/>
                      <a:r>
                        <a:rPr lang="en-US" sz="1400" u="none" strike="noStrike">
                          <a:effectLst/>
                        </a:rPr>
                        <a:t>Massage Therapists</a:t>
                      </a:r>
                      <a:endParaRPr lang="en-US" sz="1400" b="0" i="0" u="none" strike="noStrike">
                        <a:solidFill>
                          <a:srgbClr val="000000"/>
                        </a:solidFill>
                        <a:effectLst/>
                        <a:latin typeface="+mj-lt"/>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extLst>
                  <a:ext uri="{0D108BD9-81ED-4DB2-BD59-A6C34878D82A}">
                    <a16:rowId xmlns:a16="http://schemas.microsoft.com/office/drawing/2014/main" xmlns="" val="2470540765"/>
                  </a:ext>
                </a:extLst>
              </a:tr>
              <a:tr h="0">
                <a:tc>
                  <a:txBody>
                    <a:bodyPr/>
                    <a:lstStyle/>
                    <a:p>
                      <a:pPr algn="l" fontAlgn="b"/>
                      <a:r>
                        <a:rPr lang="en-US" sz="1400" u="none" strike="noStrike">
                          <a:effectLst/>
                        </a:rPr>
                        <a:t>Actuaries</a:t>
                      </a:r>
                      <a:endParaRPr lang="en-US" sz="1400" b="0" i="0" u="none" strike="noStrike">
                        <a:solidFill>
                          <a:srgbClr val="000000"/>
                        </a:solidFill>
                        <a:effectLst/>
                        <a:latin typeface="+mj-lt"/>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a:ln>
                            <a:noFill/>
                          </a:ln>
                          <a:effectLst/>
                          <a:uLnTx/>
                          <a:uFillTx/>
                          <a:latin typeface="Webdings" panose="05030102010509060703" pitchFamily="18" charset="2"/>
                        </a:rPr>
                        <a:t>a</a:t>
                      </a: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Webdings" panose="05030102010509060703" pitchFamily="18" charset="2"/>
                        <a:ea typeface="+mn-ea"/>
                        <a:cs typeface="+mn-cs"/>
                      </a:endParaRPr>
                    </a:p>
                  </a:txBody>
                  <a:tcPr marL="2430" marR="2430" marT="4860" marB="4860" anchor="b"/>
                </a:tc>
                <a:extLst>
                  <a:ext uri="{0D108BD9-81ED-4DB2-BD59-A6C34878D82A}">
                    <a16:rowId xmlns:a16="http://schemas.microsoft.com/office/drawing/2014/main" xmlns="" val="3322926398"/>
                  </a:ext>
                </a:extLst>
              </a:tr>
            </a:tbl>
          </a:graphicData>
        </a:graphic>
      </p:graphicFrame>
    </p:spTree>
    <p:extLst>
      <p:ext uri="{BB962C8B-B14F-4D97-AF65-F5344CB8AC3E}">
        <p14:creationId xmlns:p14="http://schemas.microsoft.com/office/powerpoint/2010/main" val="3112213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55283EBC-12EB-4033-B007-5BE7624FBF11}"/>
              </a:ext>
            </a:extLst>
          </p:cNvPr>
          <p:cNvSpPr>
            <a:spLocks noGrp="1"/>
          </p:cNvSpPr>
          <p:nvPr>
            <p:ph type="ftr" sz="quarter" idx="11"/>
          </p:nvPr>
        </p:nvSpPr>
        <p:spPr>
          <a:xfrm>
            <a:off x="3600965" y="6422254"/>
            <a:ext cx="4990070" cy="365125"/>
          </a:xfrm>
        </p:spPr>
        <p:txBody>
          <a:bodyPr/>
          <a:lstStyle/>
          <a:p>
            <a:r>
              <a:rPr lang="en-US" dirty="0"/>
              <a:t>Source: Texas Workforce Commission https://texaslmi.com/LMIbyCategory/Projections</a:t>
            </a:r>
          </a:p>
        </p:txBody>
      </p:sp>
      <p:sp>
        <p:nvSpPr>
          <p:cNvPr id="3" name="Slide Number Placeholder 2">
            <a:extLst>
              <a:ext uri="{FF2B5EF4-FFF2-40B4-BE49-F238E27FC236}">
                <a16:creationId xmlns:a16="http://schemas.microsoft.com/office/drawing/2014/main" xmlns="" id="{01F6EBFD-117C-4D1C-A69D-E838D3411BD1}"/>
              </a:ext>
            </a:extLst>
          </p:cNvPr>
          <p:cNvSpPr>
            <a:spLocks noGrp="1"/>
          </p:cNvSpPr>
          <p:nvPr>
            <p:ph type="sldNum" sz="quarter" idx="4"/>
          </p:nvPr>
        </p:nvSpPr>
        <p:spPr/>
        <p:txBody>
          <a:bodyPr/>
          <a:lstStyle/>
          <a:p>
            <a:fld id="{919E3AB5-2075-4D05-9263-E6829DCFE8AA}" type="slidenum">
              <a:rPr lang="en-US" smtClean="0"/>
              <a:pPr/>
              <a:t>11</a:t>
            </a:fld>
            <a:endParaRPr lang="en-US" dirty="0"/>
          </a:p>
        </p:txBody>
      </p:sp>
      <p:sp>
        <p:nvSpPr>
          <p:cNvPr id="4" name="Title 3">
            <a:extLst>
              <a:ext uri="{FF2B5EF4-FFF2-40B4-BE49-F238E27FC236}">
                <a16:creationId xmlns:a16="http://schemas.microsoft.com/office/drawing/2014/main" xmlns="" id="{569B0F66-7710-48C2-BED2-6D3E2F17C183}"/>
              </a:ext>
            </a:extLst>
          </p:cNvPr>
          <p:cNvSpPr>
            <a:spLocks noGrp="1"/>
          </p:cNvSpPr>
          <p:nvPr>
            <p:ph type="title"/>
          </p:nvPr>
        </p:nvSpPr>
        <p:spPr>
          <a:xfrm>
            <a:off x="0" y="0"/>
            <a:ext cx="12192000" cy="1269207"/>
          </a:xfrm>
        </p:spPr>
        <p:txBody>
          <a:bodyPr>
            <a:noAutofit/>
          </a:bodyPr>
          <a:lstStyle/>
          <a:p>
            <a:r>
              <a:rPr lang="en-US" sz="2800" dirty="0"/>
              <a:t>Occupations projected to add the most new jobs from 2016-26 in Texas typically requiring a doctoral or professional degree are in the health professions</a:t>
            </a:r>
          </a:p>
        </p:txBody>
      </p:sp>
      <p:graphicFrame>
        <p:nvGraphicFramePr>
          <p:cNvPr id="7" name="Chart 6">
            <a:extLst>
              <a:ext uri="{FF2B5EF4-FFF2-40B4-BE49-F238E27FC236}">
                <a16:creationId xmlns:a16="http://schemas.microsoft.com/office/drawing/2014/main" xmlns="" id="{01B10F4F-1B9E-4B45-8C42-63EC22F1F1BF}"/>
              </a:ext>
            </a:extLst>
          </p:cNvPr>
          <p:cNvGraphicFramePr>
            <a:graphicFrameLocks/>
          </p:cNvGraphicFramePr>
          <p:nvPr>
            <p:extLst>
              <p:ext uri="{D42A27DB-BD31-4B8C-83A1-F6EECF244321}">
                <p14:modId xmlns:p14="http://schemas.microsoft.com/office/powerpoint/2010/main" val="2281070504"/>
              </p:ext>
            </p:extLst>
          </p:nvPr>
        </p:nvGraphicFramePr>
        <p:xfrm>
          <a:off x="1066800" y="1543713"/>
          <a:ext cx="100584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50318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55283EBC-12EB-4033-B007-5BE7624FBF11}"/>
              </a:ext>
            </a:extLst>
          </p:cNvPr>
          <p:cNvSpPr>
            <a:spLocks noGrp="1"/>
          </p:cNvSpPr>
          <p:nvPr>
            <p:ph type="ftr" sz="quarter" idx="11"/>
          </p:nvPr>
        </p:nvSpPr>
        <p:spPr>
          <a:xfrm>
            <a:off x="3600965" y="6422254"/>
            <a:ext cx="4990070" cy="365125"/>
          </a:xfrm>
        </p:spPr>
        <p:txBody>
          <a:bodyPr/>
          <a:lstStyle/>
          <a:p>
            <a:r>
              <a:rPr lang="en-US" dirty="0"/>
              <a:t>Source: Texas Workforce Commission https://texaslmi.com/LMIbyCategory/Projections</a:t>
            </a:r>
          </a:p>
        </p:txBody>
      </p:sp>
      <p:sp>
        <p:nvSpPr>
          <p:cNvPr id="3" name="Slide Number Placeholder 2">
            <a:extLst>
              <a:ext uri="{FF2B5EF4-FFF2-40B4-BE49-F238E27FC236}">
                <a16:creationId xmlns:a16="http://schemas.microsoft.com/office/drawing/2014/main" xmlns="" id="{01F6EBFD-117C-4D1C-A69D-E838D3411BD1}"/>
              </a:ext>
            </a:extLst>
          </p:cNvPr>
          <p:cNvSpPr>
            <a:spLocks noGrp="1"/>
          </p:cNvSpPr>
          <p:nvPr>
            <p:ph type="sldNum" sz="quarter" idx="4"/>
          </p:nvPr>
        </p:nvSpPr>
        <p:spPr/>
        <p:txBody>
          <a:bodyPr/>
          <a:lstStyle/>
          <a:p>
            <a:fld id="{919E3AB5-2075-4D05-9263-E6829DCFE8AA}" type="slidenum">
              <a:rPr lang="en-US" smtClean="0"/>
              <a:pPr/>
              <a:t>12</a:t>
            </a:fld>
            <a:endParaRPr lang="en-US" dirty="0"/>
          </a:p>
        </p:txBody>
      </p:sp>
      <p:sp>
        <p:nvSpPr>
          <p:cNvPr id="4" name="Title 3">
            <a:extLst>
              <a:ext uri="{FF2B5EF4-FFF2-40B4-BE49-F238E27FC236}">
                <a16:creationId xmlns:a16="http://schemas.microsoft.com/office/drawing/2014/main" xmlns="" id="{569B0F66-7710-48C2-BED2-6D3E2F17C183}"/>
              </a:ext>
            </a:extLst>
          </p:cNvPr>
          <p:cNvSpPr>
            <a:spLocks noGrp="1"/>
          </p:cNvSpPr>
          <p:nvPr>
            <p:ph type="title"/>
          </p:nvPr>
        </p:nvSpPr>
        <p:spPr>
          <a:xfrm>
            <a:off x="0" y="0"/>
            <a:ext cx="12192000" cy="1269207"/>
          </a:xfrm>
        </p:spPr>
        <p:txBody>
          <a:bodyPr>
            <a:noAutofit/>
          </a:bodyPr>
          <a:lstStyle/>
          <a:p>
            <a:r>
              <a:rPr lang="en-US" sz="2800" dirty="0"/>
              <a:t>Occupations projected to have the fastest-growth (in red) from 2016-26 in Texas typically requiring a doctoral or professional degree are in the health professions</a:t>
            </a:r>
          </a:p>
        </p:txBody>
      </p:sp>
      <p:graphicFrame>
        <p:nvGraphicFramePr>
          <p:cNvPr id="6" name="Chart 5">
            <a:extLst>
              <a:ext uri="{FF2B5EF4-FFF2-40B4-BE49-F238E27FC236}">
                <a16:creationId xmlns:a16="http://schemas.microsoft.com/office/drawing/2014/main" xmlns="" id="{69378F83-04A8-4297-A25F-BBB855575218}"/>
              </a:ext>
            </a:extLst>
          </p:cNvPr>
          <p:cNvGraphicFramePr>
            <a:graphicFrameLocks/>
          </p:cNvGraphicFramePr>
          <p:nvPr>
            <p:extLst>
              <p:ext uri="{D42A27DB-BD31-4B8C-83A1-F6EECF244321}">
                <p14:modId xmlns:p14="http://schemas.microsoft.com/office/powerpoint/2010/main" val="3552468061"/>
              </p:ext>
            </p:extLst>
          </p:nvPr>
        </p:nvGraphicFramePr>
        <p:xfrm>
          <a:off x="1066800" y="1541369"/>
          <a:ext cx="100584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637864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B0D931CE-89CE-450F-AA7B-64062119504E}"/>
              </a:ext>
            </a:extLst>
          </p:cNvPr>
          <p:cNvSpPr>
            <a:spLocks noGrp="1"/>
          </p:cNvSpPr>
          <p:nvPr>
            <p:ph type="ftr" sz="quarter" idx="11"/>
          </p:nvPr>
        </p:nvSpPr>
        <p:spPr>
          <a:xfrm>
            <a:off x="3600965" y="6422254"/>
            <a:ext cx="4990070" cy="365125"/>
          </a:xfrm>
        </p:spPr>
        <p:txBody>
          <a:bodyPr/>
          <a:lstStyle/>
          <a:p>
            <a:r>
              <a:rPr lang="en-US" dirty="0"/>
              <a:t>Source: Texas Workforce Commission https://texaslmi.com/LMIbyCategory/Projections</a:t>
            </a:r>
          </a:p>
        </p:txBody>
      </p:sp>
      <p:sp>
        <p:nvSpPr>
          <p:cNvPr id="3" name="Slide Number Placeholder 2">
            <a:extLst>
              <a:ext uri="{FF2B5EF4-FFF2-40B4-BE49-F238E27FC236}">
                <a16:creationId xmlns:a16="http://schemas.microsoft.com/office/drawing/2014/main" xmlns="" id="{830E807D-00C5-48DA-88B4-1804E732EFD1}"/>
              </a:ext>
            </a:extLst>
          </p:cNvPr>
          <p:cNvSpPr>
            <a:spLocks noGrp="1"/>
          </p:cNvSpPr>
          <p:nvPr>
            <p:ph type="sldNum" sz="quarter" idx="4"/>
          </p:nvPr>
        </p:nvSpPr>
        <p:spPr/>
        <p:txBody>
          <a:bodyPr/>
          <a:lstStyle/>
          <a:p>
            <a:fld id="{919E3AB5-2075-4D05-9263-E6829DCFE8AA}" type="slidenum">
              <a:rPr lang="en-US" smtClean="0"/>
              <a:pPr/>
              <a:t>13</a:t>
            </a:fld>
            <a:endParaRPr lang="en-US" dirty="0"/>
          </a:p>
        </p:txBody>
      </p:sp>
      <p:sp>
        <p:nvSpPr>
          <p:cNvPr id="4" name="Title 3">
            <a:extLst>
              <a:ext uri="{FF2B5EF4-FFF2-40B4-BE49-F238E27FC236}">
                <a16:creationId xmlns:a16="http://schemas.microsoft.com/office/drawing/2014/main" xmlns="" id="{F9245128-58BE-453F-8F04-8B64655A5276}"/>
              </a:ext>
            </a:extLst>
          </p:cNvPr>
          <p:cNvSpPr>
            <a:spLocks noGrp="1"/>
          </p:cNvSpPr>
          <p:nvPr>
            <p:ph type="title"/>
          </p:nvPr>
        </p:nvSpPr>
        <p:spPr>
          <a:xfrm>
            <a:off x="0" y="0"/>
            <a:ext cx="12192000" cy="1269207"/>
          </a:xfrm>
        </p:spPr>
        <p:txBody>
          <a:bodyPr>
            <a:noAutofit/>
          </a:bodyPr>
          <a:lstStyle/>
          <a:p>
            <a:r>
              <a:rPr lang="en-US" sz="2800" dirty="0"/>
              <a:t>Occupations projected to add the most new jobs from 2016-26 in Texas typically requiring a master’s degree are in the education and health professions fields</a:t>
            </a:r>
          </a:p>
        </p:txBody>
      </p:sp>
      <p:graphicFrame>
        <p:nvGraphicFramePr>
          <p:cNvPr id="5" name="Chart 4">
            <a:extLst>
              <a:ext uri="{FF2B5EF4-FFF2-40B4-BE49-F238E27FC236}">
                <a16:creationId xmlns:a16="http://schemas.microsoft.com/office/drawing/2014/main" xmlns="" id="{7CD4A05D-2AE3-4EAF-A078-2DAEFE536209}"/>
              </a:ext>
            </a:extLst>
          </p:cNvPr>
          <p:cNvGraphicFramePr>
            <a:graphicFrameLocks/>
          </p:cNvGraphicFramePr>
          <p:nvPr>
            <p:extLst>
              <p:ext uri="{D42A27DB-BD31-4B8C-83A1-F6EECF244321}">
                <p14:modId xmlns:p14="http://schemas.microsoft.com/office/powerpoint/2010/main" val="3341950793"/>
              </p:ext>
            </p:extLst>
          </p:nvPr>
        </p:nvGraphicFramePr>
        <p:xfrm>
          <a:off x="1066800" y="1559730"/>
          <a:ext cx="100584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7277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09FE06B7-9E2D-4CDF-AE5D-84AB083F0296}"/>
              </a:ext>
            </a:extLst>
          </p:cNvPr>
          <p:cNvSpPr>
            <a:spLocks noGrp="1"/>
          </p:cNvSpPr>
          <p:nvPr>
            <p:ph type="ftr" sz="quarter" idx="11"/>
          </p:nvPr>
        </p:nvSpPr>
        <p:spPr>
          <a:xfrm>
            <a:off x="3600965" y="6422254"/>
            <a:ext cx="4990070" cy="365125"/>
          </a:xfrm>
        </p:spPr>
        <p:txBody>
          <a:bodyPr/>
          <a:lstStyle/>
          <a:p>
            <a:r>
              <a:rPr lang="en-US" dirty="0"/>
              <a:t>Source: Texas Workforce Commission https://texaslmi.com/LMIbyCategory/Projections</a:t>
            </a:r>
          </a:p>
        </p:txBody>
      </p:sp>
      <p:sp>
        <p:nvSpPr>
          <p:cNvPr id="3" name="Slide Number Placeholder 2">
            <a:extLst>
              <a:ext uri="{FF2B5EF4-FFF2-40B4-BE49-F238E27FC236}">
                <a16:creationId xmlns:a16="http://schemas.microsoft.com/office/drawing/2014/main" xmlns="" id="{A6F99403-26C0-49F3-95D6-496D600E80BF}"/>
              </a:ext>
            </a:extLst>
          </p:cNvPr>
          <p:cNvSpPr>
            <a:spLocks noGrp="1"/>
          </p:cNvSpPr>
          <p:nvPr>
            <p:ph type="sldNum" sz="quarter" idx="4"/>
          </p:nvPr>
        </p:nvSpPr>
        <p:spPr/>
        <p:txBody>
          <a:bodyPr/>
          <a:lstStyle/>
          <a:p>
            <a:fld id="{919E3AB5-2075-4D05-9263-E6829DCFE8AA}" type="slidenum">
              <a:rPr lang="en-US" smtClean="0"/>
              <a:pPr/>
              <a:t>14</a:t>
            </a:fld>
            <a:endParaRPr lang="en-US" dirty="0"/>
          </a:p>
        </p:txBody>
      </p:sp>
      <p:sp>
        <p:nvSpPr>
          <p:cNvPr id="4" name="Title 3">
            <a:extLst>
              <a:ext uri="{FF2B5EF4-FFF2-40B4-BE49-F238E27FC236}">
                <a16:creationId xmlns:a16="http://schemas.microsoft.com/office/drawing/2014/main" xmlns="" id="{15F25B77-DCD6-4A02-8F09-5E1BA55F1D51}"/>
              </a:ext>
            </a:extLst>
          </p:cNvPr>
          <p:cNvSpPr>
            <a:spLocks noGrp="1"/>
          </p:cNvSpPr>
          <p:nvPr>
            <p:ph type="title"/>
          </p:nvPr>
        </p:nvSpPr>
        <p:spPr>
          <a:xfrm>
            <a:off x="0" y="0"/>
            <a:ext cx="12192000" cy="1269207"/>
          </a:xfrm>
        </p:spPr>
        <p:txBody>
          <a:bodyPr>
            <a:noAutofit/>
          </a:bodyPr>
          <a:lstStyle/>
          <a:p>
            <a:r>
              <a:rPr lang="en-US" sz="2800" dirty="0"/>
              <a:t>Occupations projected to have the fastest-growth from 2016-26 in Texas typically requiring a master’s degree are in the health professions</a:t>
            </a:r>
          </a:p>
        </p:txBody>
      </p:sp>
      <p:graphicFrame>
        <p:nvGraphicFramePr>
          <p:cNvPr id="5" name="Chart 4">
            <a:extLst>
              <a:ext uri="{FF2B5EF4-FFF2-40B4-BE49-F238E27FC236}">
                <a16:creationId xmlns:a16="http://schemas.microsoft.com/office/drawing/2014/main" xmlns="" id="{EE397194-5670-426F-A074-3FCDF3A5EFE7}"/>
              </a:ext>
            </a:extLst>
          </p:cNvPr>
          <p:cNvGraphicFramePr>
            <a:graphicFrameLocks/>
          </p:cNvGraphicFramePr>
          <p:nvPr>
            <p:extLst>
              <p:ext uri="{D42A27DB-BD31-4B8C-83A1-F6EECF244321}">
                <p14:modId xmlns:p14="http://schemas.microsoft.com/office/powerpoint/2010/main" val="3166950478"/>
              </p:ext>
            </p:extLst>
          </p:nvPr>
        </p:nvGraphicFramePr>
        <p:xfrm>
          <a:off x="1066800" y="1559730"/>
          <a:ext cx="100584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801992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xmlns="" id="{D0E022E7-3DB1-46A5-8C14-9A7BFDB246AC}"/>
              </a:ext>
            </a:extLst>
          </p:cNvPr>
          <p:cNvSpPr>
            <a:spLocks noGrp="1"/>
          </p:cNvSpPr>
          <p:nvPr>
            <p:ph type="ftr" sz="quarter" idx="11"/>
          </p:nvPr>
        </p:nvSpPr>
        <p:spPr>
          <a:xfrm>
            <a:off x="3600965" y="6422254"/>
            <a:ext cx="4990070" cy="365125"/>
          </a:xfrm>
        </p:spPr>
        <p:txBody>
          <a:bodyPr/>
          <a:lstStyle/>
          <a:p>
            <a:r>
              <a:rPr lang="en-US" dirty="0"/>
              <a:t>Source: Texas Workforce Commission https://texaslmi.com/LMIbyCategory/Projections</a:t>
            </a:r>
          </a:p>
        </p:txBody>
      </p:sp>
      <p:sp>
        <p:nvSpPr>
          <p:cNvPr id="5" name="Slide Number Placeholder 4">
            <a:extLst>
              <a:ext uri="{FF2B5EF4-FFF2-40B4-BE49-F238E27FC236}">
                <a16:creationId xmlns:a16="http://schemas.microsoft.com/office/drawing/2014/main" xmlns="" id="{400EA380-95C0-4027-B095-792A69CF6C21}"/>
              </a:ext>
            </a:extLst>
          </p:cNvPr>
          <p:cNvSpPr>
            <a:spLocks noGrp="1"/>
          </p:cNvSpPr>
          <p:nvPr>
            <p:ph type="sldNum" sz="quarter" idx="4"/>
          </p:nvPr>
        </p:nvSpPr>
        <p:spPr/>
        <p:txBody>
          <a:bodyPr/>
          <a:lstStyle/>
          <a:p>
            <a:fld id="{919E3AB5-2075-4D05-9263-E6829DCFE8AA}" type="slidenum">
              <a:rPr lang="en-US" smtClean="0"/>
              <a:pPr/>
              <a:t>15</a:t>
            </a:fld>
            <a:endParaRPr lang="en-US" dirty="0"/>
          </a:p>
        </p:txBody>
      </p:sp>
      <p:sp>
        <p:nvSpPr>
          <p:cNvPr id="6" name="Title 5">
            <a:extLst>
              <a:ext uri="{FF2B5EF4-FFF2-40B4-BE49-F238E27FC236}">
                <a16:creationId xmlns:a16="http://schemas.microsoft.com/office/drawing/2014/main" xmlns="" id="{BD0D2359-5052-4E6B-B2A7-D314D4C3893E}"/>
              </a:ext>
            </a:extLst>
          </p:cNvPr>
          <p:cNvSpPr>
            <a:spLocks noGrp="1"/>
          </p:cNvSpPr>
          <p:nvPr>
            <p:ph type="title"/>
          </p:nvPr>
        </p:nvSpPr>
        <p:spPr>
          <a:xfrm>
            <a:off x="0" y="0"/>
            <a:ext cx="12192000" cy="1269207"/>
          </a:xfrm>
        </p:spPr>
        <p:txBody>
          <a:bodyPr>
            <a:normAutofit fontScale="90000"/>
          </a:bodyPr>
          <a:lstStyle/>
          <a:p>
            <a:r>
              <a:rPr lang="en-US" sz="3100" dirty="0"/>
              <a:t>The Gulf Coast workforce development area (WDA) is projected to have the highest number of Education Administration and Nurse Practitioner positions from 2016 to 2026</a:t>
            </a:r>
            <a:endParaRPr lang="en-US" dirty="0"/>
          </a:p>
        </p:txBody>
      </p:sp>
      <p:graphicFrame>
        <p:nvGraphicFramePr>
          <p:cNvPr id="7" name="Chart 6">
            <a:extLst>
              <a:ext uri="{FF2B5EF4-FFF2-40B4-BE49-F238E27FC236}">
                <a16:creationId xmlns:a16="http://schemas.microsoft.com/office/drawing/2014/main" xmlns="" id="{458C0371-1F2C-465E-A7BB-77287C97F306}"/>
              </a:ext>
            </a:extLst>
          </p:cNvPr>
          <p:cNvGraphicFramePr>
            <a:graphicFrameLocks/>
          </p:cNvGraphicFramePr>
          <p:nvPr>
            <p:extLst>
              <p:ext uri="{D42A27DB-BD31-4B8C-83A1-F6EECF244321}">
                <p14:modId xmlns:p14="http://schemas.microsoft.com/office/powerpoint/2010/main" val="1814826790"/>
              </p:ext>
            </p:extLst>
          </p:nvPr>
        </p:nvGraphicFramePr>
        <p:xfrm>
          <a:off x="611186" y="1269207"/>
          <a:ext cx="4570414" cy="502999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xmlns="" id="{346ECC21-0196-4D96-A23A-6298F9146CAC}"/>
              </a:ext>
            </a:extLst>
          </p:cNvPr>
          <p:cNvGraphicFramePr>
            <a:graphicFrameLocks/>
          </p:cNvGraphicFramePr>
          <p:nvPr>
            <p:extLst>
              <p:ext uri="{D42A27DB-BD31-4B8C-83A1-F6EECF244321}">
                <p14:modId xmlns:p14="http://schemas.microsoft.com/office/powerpoint/2010/main" val="4261123743"/>
              </p:ext>
            </p:extLst>
          </p:nvPr>
        </p:nvGraphicFramePr>
        <p:xfrm>
          <a:off x="6612450" y="1269206"/>
          <a:ext cx="4570414" cy="502999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00210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3EE1523F-CAC5-4C6A-9C83-1B51EC173C1C}"/>
              </a:ext>
            </a:extLst>
          </p:cNvPr>
          <p:cNvSpPr>
            <a:spLocks noGrp="1"/>
          </p:cNvSpPr>
          <p:nvPr>
            <p:ph type="title"/>
          </p:nvPr>
        </p:nvSpPr>
        <p:spPr>
          <a:xfrm>
            <a:off x="0" y="1"/>
            <a:ext cx="12192000" cy="1290638"/>
          </a:xfrm>
        </p:spPr>
        <p:txBody>
          <a:bodyPr>
            <a:normAutofit fontScale="90000"/>
          </a:bodyPr>
          <a:lstStyle/>
          <a:p>
            <a:r>
              <a:rPr lang="en-US" dirty="0"/>
              <a:t>The top 10 occupations projected for the Capital Area from 2016-26</a:t>
            </a:r>
          </a:p>
        </p:txBody>
      </p:sp>
      <p:sp>
        <p:nvSpPr>
          <p:cNvPr id="2" name="Footer Placeholder 1">
            <a:extLst>
              <a:ext uri="{FF2B5EF4-FFF2-40B4-BE49-F238E27FC236}">
                <a16:creationId xmlns:a16="http://schemas.microsoft.com/office/drawing/2014/main" xmlns="" id="{2C3D15D2-9CCA-496E-A026-999B3A3F087B}"/>
              </a:ext>
            </a:extLst>
          </p:cNvPr>
          <p:cNvSpPr>
            <a:spLocks noGrp="1"/>
          </p:cNvSpPr>
          <p:nvPr>
            <p:ph type="ftr" sz="quarter" idx="11"/>
          </p:nvPr>
        </p:nvSpPr>
        <p:spPr>
          <a:xfrm>
            <a:off x="3523248" y="6404910"/>
            <a:ext cx="5145505" cy="365125"/>
          </a:xfrm>
        </p:spPr>
        <p:txBody>
          <a:bodyPr/>
          <a:lstStyle/>
          <a:p>
            <a:r>
              <a:rPr lang="en-US" dirty="0"/>
              <a:t>Source: Texas Workforce Commission https://texaslmi.com/LMIbyCategory/Projections</a:t>
            </a:r>
          </a:p>
        </p:txBody>
      </p:sp>
      <p:sp>
        <p:nvSpPr>
          <p:cNvPr id="3" name="Slide Number Placeholder 2">
            <a:extLst>
              <a:ext uri="{FF2B5EF4-FFF2-40B4-BE49-F238E27FC236}">
                <a16:creationId xmlns:a16="http://schemas.microsoft.com/office/drawing/2014/main" xmlns="" id="{95FA31BF-8731-4341-8535-071398780C5E}"/>
              </a:ext>
            </a:extLst>
          </p:cNvPr>
          <p:cNvSpPr>
            <a:spLocks noGrp="1"/>
          </p:cNvSpPr>
          <p:nvPr>
            <p:ph type="sldNum" sz="quarter" idx="12"/>
          </p:nvPr>
        </p:nvSpPr>
        <p:spPr/>
        <p:txBody>
          <a:bodyPr/>
          <a:lstStyle/>
          <a:p>
            <a:fld id="{919E3AB5-2075-4D05-9263-E6829DCFE8AA}" type="slidenum">
              <a:rPr lang="en-US" smtClean="0"/>
              <a:pPr/>
              <a:t>16</a:t>
            </a:fld>
            <a:endParaRPr lang="en-US" dirty="0"/>
          </a:p>
        </p:txBody>
      </p:sp>
      <p:graphicFrame>
        <p:nvGraphicFramePr>
          <p:cNvPr id="7" name="Chart 6">
            <a:extLst>
              <a:ext uri="{FF2B5EF4-FFF2-40B4-BE49-F238E27FC236}">
                <a16:creationId xmlns:a16="http://schemas.microsoft.com/office/drawing/2014/main" xmlns="" id="{15616910-BDFD-4B2D-8F70-3F78F5BFCB6B}"/>
              </a:ext>
            </a:extLst>
          </p:cNvPr>
          <p:cNvGraphicFramePr>
            <a:graphicFrameLocks/>
          </p:cNvGraphicFramePr>
          <p:nvPr>
            <p:extLst>
              <p:ext uri="{D42A27DB-BD31-4B8C-83A1-F6EECF244321}">
                <p14:modId xmlns:p14="http://schemas.microsoft.com/office/powerpoint/2010/main" val="2502239908"/>
              </p:ext>
            </p:extLst>
          </p:nvPr>
        </p:nvGraphicFramePr>
        <p:xfrm>
          <a:off x="551447" y="1290639"/>
          <a:ext cx="10058400" cy="4572000"/>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3">
            <a:extLst>
              <a:ext uri="{FF2B5EF4-FFF2-40B4-BE49-F238E27FC236}">
                <a16:creationId xmlns:a16="http://schemas.microsoft.com/office/drawing/2014/main" xmlns="" id="{6EFB6572-3DFD-4D21-85C2-A26E887D3A69}"/>
              </a:ext>
            </a:extLst>
          </p:cNvPr>
          <p:cNvPicPr>
            <a:picLocks noChangeAspect="1"/>
          </p:cNvPicPr>
          <p:nvPr/>
        </p:nvPicPr>
        <p:blipFill>
          <a:blip r:embed="rId4"/>
          <a:stretch>
            <a:fillRect/>
          </a:stretch>
        </p:blipFill>
        <p:spPr>
          <a:xfrm>
            <a:off x="8666051" y="5849279"/>
            <a:ext cx="1697149" cy="213414"/>
          </a:xfrm>
          <a:prstGeom prst="rect">
            <a:avLst/>
          </a:prstGeom>
        </p:spPr>
      </p:pic>
    </p:spTree>
    <p:extLst>
      <p:ext uri="{BB962C8B-B14F-4D97-AF65-F5344CB8AC3E}">
        <p14:creationId xmlns:p14="http://schemas.microsoft.com/office/powerpoint/2010/main" val="23131021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xmlns="" id="{045F57BA-2665-4A32-A19F-DDA12D74539D}"/>
              </a:ext>
            </a:extLst>
          </p:cNvPr>
          <p:cNvSpPr>
            <a:spLocks noGrp="1"/>
          </p:cNvSpPr>
          <p:nvPr>
            <p:ph sz="half" idx="1"/>
          </p:nvPr>
        </p:nvSpPr>
        <p:spPr>
          <a:xfrm>
            <a:off x="838200" y="1600200"/>
            <a:ext cx="10477500" cy="4576763"/>
          </a:xfrm>
        </p:spPr>
        <p:txBody>
          <a:bodyPr>
            <a:normAutofit fontScale="77500" lnSpcReduction="20000"/>
          </a:bodyPr>
          <a:lstStyle/>
          <a:p>
            <a:pPr marL="514350" indent="-514350">
              <a:buFont typeface="+mj-lt"/>
              <a:buAutoNum type="arabicPeriod"/>
            </a:pPr>
            <a:r>
              <a:rPr lang="en-US" dirty="0"/>
              <a:t>Registered Nurses</a:t>
            </a:r>
          </a:p>
          <a:p>
            <a:pPr marL="514350" indent="-514350">
              <a:buFont typeface="+mj-lt"/>
              <a:buAutoNum type="arabicPeriod"/>
            </a:pPr>
            <a:r>
              <a:rPr lang="en-US" dirty="0"/>
              <a:t>Software Developers, Applications</a:t>
            </a:r>
          </a:p>
          <a:p>
            <a:pPr marL="514350" indent="-514350">
              <a:buFont typeface="+mj-lt"/>
              <a:buAutoNum type="arabicPeriod"/>
            </a:pPr>
            <a:r>
              <a:rPr lang="en-US" dirty="0"/>
              <a:t>General and Operations Managers</a:t>
            </a:r>
          </a:p>
          <a:p>
            <a:pPr marL="514350" indent="-514350">
              <a:buFont typeface="+mj-lt"/>
              <a:buAutoNum type="arabicPeriod"/>
            </a:pPr>
            <a:r>
              <a:rPr lang="en-US" dirty="0"/>
              <a:t>Accountants and Auditors</a:t>
            </a:r>
          </a:p>
          <a:p>
            <a:pPr marL="514350" indent="-514350">
              <a:buFont typeface="+mj-lt"/>
              <a:buAutoNum type="arabicPeriod"/>
            </a:pPr>
            <a:r>
              <a:rPr lang="en-US" dirty="0"/>
              <a:t>Market Research Analysts &amp; Marketing Specialists</a:t>
            </a:r>
          </a:p>
          <a:p>
            <a:pPr marL="514350" indent="-514350">
              <a:buFont typeface="+mj-lt"/>
              <a:buAutoNum type="arabicPeriod"/>
            </a:pPr>
            <a:r>
              <a:rPr lang="en-US" dirty="0"/>
              <a:t>Sales Rep., Wholesale &amp; Manufacturing, Technical &amp; Scientific Products</a:t>
            </a:r>
          </a:p>
          <a:p>
            <a:pPr marL="514350" indent="-514350">
              <a:buFont typeface="+mj-lt"/>
              <a:buAutoNum type="arabicPeriod"/>
            </a:pPr>
            <a:r>
              <a:rPr lang="en-US" dirty="0"/>
              <a:t>Elementary School Teachers, Except Special Ed.</a:t>
            </a:r>
          </a:p>
          <a:p>
            <a:pPr marL="514350" indent="-514350">
              <a:buFont typeface="+mj-lt"/>
              <a:buAutoNum type="arabicPeriod"/>
            </a:pPr>
            <a:r>
              <a:rPr lang="en-US" dirty="0"/>
              <a:t>Secondary School Teachers, Except Special and Career/Technical Education</a:t>
            </a:r>
          </a:p>
          <a:p>
            <a:pPr marL="514350" indent="-514350">
              <a:buFont typeface="+mj-lt"/>
              <a:buAutoNum type="arabicPeriod"/>
            </a:pPr>
            <a:r>
              <a:rPr lang="en-US" dirty="0"/>
              <a:t>Business Operations Specialists, All Other</a:t>
            </a:r>
          </a:p>
          <a:p>
            <a:pPr marL="514350" indent="-514350">
              <a:buFont typeface="+mj-lt"/>
              <a:buAutoNum type="arabicPeriod"/>
            </a:pPr>
            <a:r>
              <a:rPr lang="en-US" dirty="0"/>
              <a:t>Management Analysts</a:t>
            </a:r>
          </a:p>
          <a:p>
            <a:pPr marL="514350" indent="-514350">
              <a:buFont typeface="+mj-lt"/>
              <a:buAutoNum type="arabicPeriod"/>
            </a:pPr>
            <a:r>
              <a:rPr lang="en-US" dirty="0"/>
              <a:t>Public Relations Specialists</a:t>
            </a:r>
          </a:p>
          <a:p>
            <a:pPr marL="514350" indent="-514350">
              <a:buFont typeface="+mj-lt"/>
              <a:buAutoNum type="arabicPeriod"/>
            </a:pPr>
            <a:r>
              <a:rPr lang="en-US" dirty="0"/>
              <a:t>Middle School Teachers, Except Special and Career/Technical Education</a:t>
            </a:r>
          </a:p>
          <a:p>
            <a:pPr marL="514350" indent="-514350">
              <a:buFont typeface="+mj-lt"/>
              <a:buAutoNum type="arabicPeriod"/>
            </a:pPr>
            <a:r>
              <a:rPr lang="en-US" dirty="0"/>
              <a:t>Lawyers</a:t>
            </a:r>
          </a:p>
        </p:txBody>
      </p:sp>
      <p:sp>
        <p:nvSpPr>
          <p:cNvPr id="2" name="Footer Placeholder 1">
            <a:extLst>
              <a:ext uri="{FF2B5EF4-FFF2-40B4-BE49-F238E27FC236}">
                <a16:creationId xmlns:a16="http://schemas.microsoft.com/office/drawing/2014/main" xmlns="" id="{0EDD5975-EBD6-486A-85F4-5DFC5EB9EBF9}"/>
              </a:ext>
            </a:extLst>
          </p:cNvPr>
          <p:cNvSpPr>
            <a:spLocks noGrp="1"/>
          </p:cNvSpPr>
          <p:nvPr>
            <p:ph type="ftr" sz="quarter" idx="11"/>
          </p:nvPr>
        </p:nvSpPr>
        <p:spPr>
          <a:xfrm>
            <a:off x="3728652" y="6397540"/>
            <a:ext cx="4734697" cy="365125"/>
          </a:xfrm>
        </p:spPr>
        <p:txBody>
          <a:bodyPr/>
          <a:lstStyle/>
          <a:p>
            <a:r>
              <a:rPr lang="en-US" dirty="0"/>
              <a:t>Source: Texas Workforce Commission https://texaslmi.com/LMIbyCategory/Projections</a:t>
            </a:r>
          </a:p>
        </p:txBody>
      </p:sp>
      <p:sp>
        <p:nvSpPr>
          <p:cNvPr id="3" name="Slide Number Placeholder 2">
            <a:extLst>
              <a:ext uri="{FF2B5EF4-FFF2-40B4-BE49-F238E27FC236}">
                <a16:creationId xmlns:a16="http://schemas.microsoft.com/office/drawing/2014/main" xmlns="" id="{832D8E92-BAC8-4395-8D39-1669E2946BC7}"/>
              </a:ext>
            </a:extLst>
          </p:cNvPr>
          <p:cNvSpPr>
            <a:spLocks noGrp="1"/>
          </p:cNvSpPr>
          <p:nvPr>
            <p:ph type="sldNum" sz="quarter" idx="4"/>
          </p:nvPr>
        </p:nvSpPr>
        <p:spPr/>
        <p:txBody>
          <a:bodyPr/>
          <a:lstStyle/>
          <a:p>
            <a:fld id="{919E3AB5-2075-4D05-9263-E6829DCFE8AA}" type="slidenum">
              <a:rPr lang="en-US" smtClean="0"/>
              <a:pPr/>
              <a:t>17</a:t>
            </a:fld>
            <a:endParaRPr lang="en-US" dirty="0"/>
          </a:p>
        </p:txBody>
      </p:sp>
      <p:sp>
        <p:nvSpPr>
          <p:cNvPr id="16" name="Title 15">
            <a:extLst>
              <a:ext uri="{FF2B5EF4-FFF2-40B4-BE49-F238E27FC236}">
                <a16:creationId xmlns:a16="http://schemas.microsoft.com/office/drawing/2014/main" xmlns="" id="{B16D236D-47CF-461F-99E0-529F4AF2FC1B}"/>
              </a:ext>
            </a:extLst>
          </p:cNvPr>
          <p:cNvSpPr>
            <a:spLocks noGrp="1"/>
          </p:cNvSpPr>
          <p:nvPr>
            <p:ph type="title"/>
          </p:nvPr>
        </p:nvSpPr>
        <p:spPr>
          <a:xfrm>
            <a:off x="0" y="0"/>
            <a:ext cx="12192000" cy="1269207"/>
          </a:xfrm>
        </p:spPr>
        <p:txBody>
          <a:bodyPr>
            <a:noAutofit/>
          </a:bodyPr>
          <a:lstStyle/>
          <a:p>
            <a:r>
              <a:rPr lang="en-US" sz="3600" dirty="0"/>
              <a:t>Top 13 occupation projections for the Capital Area WDA typically requiring bachelor’s, master’s, or doctoral degrees</a:t>
            </a:r>
          </a:p>
        </p:txBody>
      </p:sp>
    </p:spTree>
    <p:extLst>
      <p:ext uri="{BB962C8B-B14F-4D97-AF65-F5344CB8AC3E}">
        <p14:creationId xmlns:p14="http://schemas.microsoft.com/office/powerpoint/2010/main" val="37676580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2C3D15D2-9CCA-496E-A026-999B3A3F087B}"/>
              </a:ext>
            </a:extLst>
          </p:cNvPr>
          <p:cNvSpPr>
            <a:spLocks noGrp="1"/>
          </p:cNvSpPr>
          <p:nvPr>
            <p:ph type="ftr" sz="quarter" idx="11"/>
          </p:nvPr>
        </p:nvSpPr>
        <p:spPr>
          <a:xfrm>
            <a:off x="2443514" y="6422254"/>
            <a:ext cx="7304973" cy="349107"/>
          </a:xfrm>
        </p:spPr>
        <p:txBody>
          <a:bodyPr/>
          <a:lstStyle/>
          <a:p>
            <a:r>
              <a:rPr lang="en-US" dirty="0"/>
              <a:t>Source: Texas Administrative Code, Chapter 5</a:t>
            </a:r>
          </a:p>
          <a:p>
            <a:r>
              <a:rPr lang="en-US" dirty="0"/>
              <a:t>https://texreg.sos.state.tx.us/public/readtac$ext.ViewTAC?tac_view=4&amp;ti=19&amp;pt=1&amp;ch=5</a:t>
            </a:r>
          </a:p>
        </p:txBody>
      </p:sp>
      <p:sp>
        <p:nvSpPr>
          <p:cNvPr id="3" name="Slide Number Placeholder 2">
            <a:extLst>
              <a:ext uri="{FF2B5EF4-FFF2-40B4-BE49-F238E27FC236}">
                <a16:creationId xmlns:a16="http://schemas.microsoft.com/office/drawing/2014/main" xmlns="" id="{95FA31BF-8731-4341-8535-071398780C5E}"/>
              </a:ext>
            </a:extLst>
          </p:cNvPr>
          <p:cNvSpPr>
            <a:spLocks noGrp="1"/>
          </p:cNvSpPr>
          <p:nvPr>
            <p:ph type="sldNum" sz="quarter" idx="4"/>
          </p:nvPr>
        </p:nvSpPr>
        <p:spPr/>
        <p:txBody>
          <a:bodyPr/>
          <a:lstStyle/>
          <a:p>
            <a:fld id="{919E3AB5-2075-4D05-9263-E6829DCFE8AA}" type="slidenum">
              <a:rPr lang="en-US" smtClean="0"/>
              <a:pPr/>
              <a:t>18</a:t>
            </a:fld>
            <a:endParaRPr lang="en-US" dirty="0"/>
          </a:p>
        </p:txBody>
      </p:sp>
      <p:sp>
        <p:nvSpPr>
          <p:cNvPr id="5" name="Title 4">
            <a:extLst>
              <a:ext uri="{FF2B5EF4-FFF2-40B4-BE49-F238E27FC236}">
                <a16:creationId xmlns:a16="http://schemas.microsoft.com/office/drawing/2014/main" xmlns="" id="{3EE1523F-CAC5-4C6A-9C83-1B51EC173C1C}"/>
              </a:ext>
            </a:extLst>
          </p:cNvPr>
          <p:cNvSpPr>
            <a:spLocks noGrp="1"/>
          </p:cNvSpPr>
          <p:nvPr>
            <p:ph type="title"/>
          </p:nvPr>
        </p:nvSpPr>
        <p:spPr>
          <a:xfrm>
            <a:off x="0" y="0"/>
            <a:ext cx="12192000" cy="1269207"/>
          </a:xfrm>
          <a:solidFill>
            <a:schemeClr val="accent2"/>
          </a:solidFill>
        </p:spPr>
        <p:txBody>
          <a:bodyPr>
            <a:normAutofit/>
          </a:bodyPr>
          <a:lstStyle/>
          <a:p>
            <a:r>
              <a:rPr lang="en-US" sz="2800" dirty="0" smtClean="0">
                <a:solidFill>
                  <a:schemeClr val="bg1"/>
                </a:solidFill>
              </a:rPr>
              <a:t>Guidelines are provided </a:t>
            </a:r>
            <a:r>
              <a:rPr lang="en-US" sz="2800" dirty="0">
                <a:solidFill>
                  <a:schemeClr val="bg1"/>
                </a:solidFill>
              </a:rPr>
              <a:t>in </a:t>
            </a:r>
            <a:r>
              <a:rPr lang="en-US" sz="2800" i="1" dirty="0">
                <a:solidFill>
                  <a:schemeClr val="bg1"/>
                </a:solidFill>
              </a:rPr>
              <a:t>Texas Administrative Code </a:t>
            </a:r>
            <a:r>
              <a:rPr lang="en-US" sz="2800" dirty="0">
                <a:solidFill>
                  <a:schemeClr val="bg1"/>
                </a:solidFill>
              </a:rPr>
              <a:t>to ensure that institutions establish programs based on need, quality, costs and funding, and program review.</a:t>
            </a:r>
          </a:p>
        </p:txBody>
      </p:sp>
      <p:sp>
        <p:nvSpPr>
          <p:cNvPr id="6" name="Content Placeholder 5">
            <a:extLst>
              <a:ext uri="{FF2B5EF4-FFF2-40B4-BE49-F238E27FC236}">
                <a16:creationId xmlns:a16="http://schemas.microsoft.com/office/drawing/2014/main" xmlns="" id="{60A308CB-B5CB-4599-9E2A-AD59EDB5AFE2}"/>
              </a:ext>
            </a:extLst>
          </p:cNvPr>
          <p:cNvSpPr>
            <a:spLocks noGrp="1"/>
          </p:cNvSpPr>
          <p:nvPr>
            <p:ph sz="half" idx="4294967295"/>
          </p:nvPr>
        </p:nvSpPr>
        <p:spPr>
          <a:xfrm>
            <a:off x="572530" y="1670061"/>
            <a:ext cx="5181600" cy="4351338"/>
          </a:xfrm>
        </p:spPr>
        <p:txBody>
          <a:bodyPr>
            <a:normAutofit fontScale="85000" lnSpcReduction="10000"/>
          </a:bodyPr>
          <a:lstStyle/>
          <a:p>
            <a:r>
              <a:rPr lang="en-US" dirty="0"/>
              <a:t>Design of the proposed program</a:t>
            </a:r>
          </a:p>
          <a:p>
            <a:r>
              <a:rPr lang="en-US" dirty="0"/>
              <a:t>Freedom of inquiry and expression</a:t>
            </a:r>
          </a:p>
          <a:p>
            <a:r>
              <a:rPr lang="en-US" dirty="0"/>
              <a:t>Programs at the master’s and bachelor’s level</a:t>
            </a:r>
          </a:p>
          <a:p>
            <a:r>
              <a:rPr lang="en-US" dirty="0"/>
              <a:t>Need for program</a:t>
            </a:r>
          </a:p>
          <a:p>
            <a:r>
              <a:rPr lang="en-US" dirty="0"/>
              <a:t>Faculty resources</a:t>
            </a:r>
          </a:p>
          <a:p>
            <a:r>
              <a:rPr lang="en-US" dirty="0"/>
              <a:t>Critical mass of students</a:t>
            </a:r>
          </a:p>
          <a:p>
            <a:r>
              <a:rPr lang="en-US" dirty="0"/>
              <a:t>On-campus residency expectations</a:t>
            </a:r>
          </a:p>
          <a:p>
            <a:r>
              <a:rPr lang="en-US" dirty="0"/>
              <a:t>Adequate financial assistance</a:t>
            </a:r>
          </a:p>
        </p:txBody>
      </p:sp>
      <p:sp>
        <p:nvSpPr>
          <p:cNvPr id="4" name="Content Placeholder 3">
            <a:extLst>
              <a:ext uri="{FF2B5EF4-FFF2-40B4-BE49-F238E27FC236}">
                <a16:creationId xmlns:a16="http://schemas.microsoft.com/office/drawing/2014/main" xmlns="" id="{88C49F75-EEE3-47E8-B8EA-86C635DC8F24}"/>
              </a:ext>
            </a:extLst>
          </p:cNvPr>
          <p:cNvSpPr>
            <a:spLocks noGrp="1"/>
          </p:cNvSpPr>
          <p:nvPr>
            <p:ph sz="half" idx="4294967295"/>
          </p:nvPr>
        </p:nvSpPr>
        <p:spPr>
          <a:xfrm>
            <a:off x="6437870" y="1670061"/>
            <a:ext cx="5181600" cy="4351338"/>
          </a:xfrm>
        </p:spPr>
        <p:txBody>
          <a:bodyPr>
            <a:normAutofit/>
          </a:bodyPr>
          <a:lstStyle/>
          <a:p>
            <a:r>
              <a:rPr lang="en-US" sz="2400" dirty="0"/>
              <a:t>External learning experiences</a:t>
            </a:r>
          </a:p>
          <a:p>
            <a:r>
              <a:rPr lang="en-US" sz="2400" dirty="0"/>
              <a:t>Support staff</a:t>
            </a:r>
          </a:p>
          <a:p>
            <a:r>
              <a:rPr lang="en-US" sz="2400" dirty="0"/>
              <a:t>Physical facilities</a:t>
            </a:r>
          </a:p>
          <a:p>
            <a:r>
              <a:rPr lang="en-US" sz="2400" dirty="0"/>
              <a:t>Library</a:t>
            </a:r>
          </a:p>
          <a:p>
            <a:r>
              <a:rPr lang="en-US" sz="2400" dirty="0"/>
              <a:t>Costs and funding</a:t>
            </a:r>
          </a:p>
          <a:p>
            <a:r>
              <a:rPr lang="en-US" sz="2400" dirty="0"/>
              <a:t>Program evaluation standards</a:t>
            </a:r>
          </a:p>
          <a:p>
            <a:r>
              <a:rPr lang="en-US" sz="2400" dirty="0"/>
              <a:t>Strategic plan, and</a:t>
            </a:r>
          </a:p>
          <a:p>
            <a:r>
              <a:rPr lang="en-US" sz="2400" dirty="0"/>
              <a:t>First doctoral program</a:t>
            </a:r>
          </a:p>
        </p:txBody>
      </p:sp>
    </p:spTree>
    <p:extLst>
      <p:ext uri="{BB962C8B-B14F-4D97-AF65-F5344CB8AC3E}">
        <p14:creationId xmlns:p14="http://schemas.microsoft.com/office/powerpoint/2010/main" val="1357001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3EE1523F-CAC5-4C6A-9C83-1B51EC173C1C}"/>
              </a:ext>
            </a:extLst>
          </p:cNvPr>
          <p:cNvSpPr>
            <a:spLocks noGrp="1"/>
          </p:cNvSpPr>
          <p:nvPr>
            <p:ph type="title"/>
          </p:nvPr>
        </p:nvSpPr>
        <p:spPr>
          <a:xfrm>
            <a:off x="0" y="1"/>
            <a:ext cx="12192000" cy="1290638"/>
          </a:xfrm>
        </p:spPr>
        <p:txBody>
          <a:bodyPr>
            <a:normAutofit fontScale="90000"/>
          </a:bodyPr>
          <a:lstStyle/>
          <a:p>
            <a:r>
              <a:rPr lang="en-US" dirty="0"/>
              <a:t>Considerations when developing a new degree program include:</a:t>
            </a:r>
          </a:p>
        </p:txBody>
      </p:sp>
      <p:sp>
        <p:nvSpPr>
          <p:cNvPr id="2" name="Footer Placeholder 1">
            <a:extLst>
              <a:ext uri="{FF2B5EF4-FFF2-40B4-BE49-F238E27FC236}">
                <a16:creationId xmlns:a16="http://schemas.microsoft.com/office/drawing/2014/main" xmlns="" id="{2C3D15D2-9CCA-496E-A026-999B3A3F087B}"/>
              </a:ext>
            </a:extLst>
          </p:cNvPr>
          <p:cNvSpPr>
            <a:spLocks noGrp="1"/>
          </p:cNvSpPr>
          <p:nvPr>
            <p:ph type="ftr" sz="quarter" idx="11"/>
          </p:nvPr>
        </p:nvSpPr>
        <p:spPr/>
        <p:txBody>
          <a:bodyPr/>
          <a:lstStyle/>
          <a:p>
            <a:endParaRPr lang="en-US" dirty="0"/>
          </a:p>
        </p:txBody>
      </p:sp>
      <p:sp>
        <p:nvSpPr>
          <p:cNvPr id="3" name="Slide Number Placeholder 2">
            <a:extLst>
              <a:ext uri="{FF2B5EF4-FFF2-40B4-BE49-F238E27FC236}">
                <a16:creationId xmlns:a16="http://schemas.microsoft.com/office/drawing/2014/main" xmlns="" id="{95FA31BF-8731-4341-8535-071398780C5E}"/>
              </a:ext>
            </a:extLst>
          </p:cNvPr>
          <p:cNvSpPr>
            <a:spLocks noGrp="1"/>
          </p:cNvSpPr>
          <p:nvPr>
            <p:ph type="sldNum" sz="quarter" idx="12"/>
          </p:nvPr>
        </p:nvSpPr>
        <p:spPr/>
        <p:txBody>
          <a:bodyPr/>
          <a:lstStyle/>
          <a:p>
            <a:fld id="{919E3AB5-2075-4D05-9263-E6829DCFE8AA}" type="slidenum">
              <a:rPr lang="en-US" smtClean="0"/>
              <a:pPr/>
              <a:t>19</a:t>
            </a:fld>
            <a:endParaRPr lang="en-US" dirty="0"/>
          </a:p>
        </p:txBody>
      </p:sp>
      <p:sp>
        <p:nvSpPr>
          <p:cNvPr id="6" name="Content Placeholder 5">
            <a:extLst>
              <a:ext uri="{FF2B5EF4-FFF2-40B4-BE49-F238E27FC236}">
                <a16:creationId xmlns:a16="http://schemas.microsoft.com/office/drawing/2014/main" xmlns="" id="{60A308CB-B5CB-4599-9E2A-AD59EDB5AFE2}"/>
              </a:ext>
            </a:extLst>
          </p:cNvPr>
          <p:cNvSpPr>
            <a:spLocks noGrp="1"/>
          </p:cNvSpPr>
          <p:nvPr>
            <p:ph idx="1"/>
          </p:nvPr>
        </p:nvSpPr>
        <p:spPr/>
        <p:txBody>
          <a:bodyPr>
            <a:normAutofit fontScale="77500" lnSpcReduction="20000"/>
          </a:bodyPr>
          <a:lstStyle/>
          <a:p>
            <a:pPr marL="0" indent="0">
              <a:buNone/>
            </a:pPr>
            <a:r>
              <a:rPr lang="en-US" b="1" dirty="0"/>
              <a:t>Review existing institutional offerings and resources</a:t>
            </a:r>
          </a:p>
          <a:p>
            <a:r>
              <a:rPr lang="en-US" dirty="0"/>
              <a:t>How many existing faculty are in place with appropriate expertise in the proposed program?</a:t>
            </a:r>
          </a:p>
          <a:p>
            <a:r>
              <a:rPr lang="en-US" dirty="0"/>
              <a:t>How much support within the school/department is available for the proposed program?</a:t>
            </a:r>
          </a:p>
          <a:p>
            <a:r>
              <a:rPr lang="en-US" dirty="0"/>
              <a:t>Is there existing space available to accommodate the proposed program?</a:t>
            </a:r>
          </a:p>
          <a:p>
            <a:pPr marL="0" indent="0">
              <a:buNone/>
            </a:pPr>
            <a:endParaRPr lang="en-US" dirty="0"/>
          </a:p>
          <a:p>
            <a:pPr marL="0" indent="0">
              <a:buNone/>
            </a:pPr>
            <a:r>
              <a:rPr lang="en-US" b="1" dirty="0"/>
              <a:t>Review existing programs at other institutions</a:t>
            </a:r>
          </a:p>
          <a:p>
            <a:r>
              <a:rPr lang="en-US" dirty="0"/>
              <a:t>Are existing programs at capacity?</a:t>
            </a:r>
          </a:p>
          <a:p>
            <a:r>
              <a:rPr lang="en-US" dirty="0"/>
              <a:t>Are existing programs turning away qualified students?</a:t>
            </a:r>
          </a:p>
          <a:p>
            <a:r>
              <a:rPr lang="en-US" dirty="0"/>
              <a:t>Is there unmet student demand?</a:t>
            </a:r>
          </a:p>
          <a:p>
            <a:r>
              <a:rPr lang="en-US" dirty="0"/>
              <a:t>Is there unmet workforce demand?</a:t>
            </a:r>
          </a:p>
          <a:p>
            <a:r>
              <a:rPr lang="en-US" dirty="0"/>
              <a:t>Are employers in the region searching for graduates of such a program?</a:t>
            </a:r>
          </a:p>
        </p:txBody>
      </p:sp>
    </p:spTree>
    <p:extLst>
      <p:ext uri="{BB962C8B-B14F-4D97-AF65-F5344CB8AC3E}">
        <p14:creationId xmlns:p14="http://schemas.microsoft.com/office/powerpoint/2010/main" val="3018207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3EE1523F-CAC5-4C6A-9C83-1B51EC173C1C}"/>
              </a:ext>
            </a:extLst>
          </p:cNvPr>
          <p:cNvSpPr>
            <a:spLocks noGrp="1"/>
          </p:cNvSpPr>
          <p:nvPr>
            <p:ph type="title"/>
          </p:nvPr>
        </p:nvSpPr>
        <p:spPr>
          <a:xfrm>
            <a:off x="0" y="1"/>
            <a:ext cx="12192000" cy="1290638"/>
          </a:xfrm>
        </p:spPr>
        <p:txBody>
          <a:bodyPr>
            <a:normAutofit fontScale="90000"/>
          </a:bodyPr>
          <a:lstStyle/>
          <a:p>
            <a:r>
              <a:rPr lang="en-US" dirty="0"/>
              <a:t>There are two guiding questions for today’s presentation</a:t>
            </a:r>
          </a:p>
        </p:txBody>
      </p:sp>
      <p:sp>
        <p:nvSpPr>
          <p:cNvPr id="3" name="Slide Number Placeholder 2">
            <a:extLst>
              <a:ext uri="{FF2B5EF4-FFF2-40B4-BE49-F238E27FC236}">
                <a16:creationId xmlns:a16="http://schemas.microsoft.com/office/drawing/2014/main" xmlns="" id="{95FA31BF-8731-4341-8535-071398780C5E}"/>
              </a:ext>
            </a:extLst>
          </p:cNvPr>
          <p:cNvSpPr>
            <a:spLocks noGrp="1"/>
          </p:cNvSpPr>
          <p:nvPr>
            <p:ph type="sldNum" sz="quarter" idx="12"/>
          </p:nvPr>
        </p:nvSpPr>
        <p:spPr/>
        <p:txBody>
          <a:bodyPr/>
          <a:lstStyle/>
          <a:p>
            <a:fld id="{919E3AB5-2075-4D05-9263-E6829DCFE8AA}" type="slidenum">
              <a:rPr lang="en-US" smtClean="0"/>
              <a:pPr/>
              <a:t>2</a:t>
            </a:fld>
            <a:endParaRPr lang="en-US" dirty="0"/>
          </a:p>
        </p:txBody>
      </p:sp>
      <p:sp>
        <p:nvSpPr>
          <p:cNvPr id="6" name="Content Placeholder 5">
            <a:extLst>
              <a:ext uri="{FF2B5EF4-FFF2-40B4-BE49-F238E27FC236}">
                <a16:creationId xmlns:a16="http://schemas.microsoft.com/office/drawing/2014/main" xmlns="" id="{60A308CB-B5CB-4599-9E2A-AD59EDB5AFE2}"/>
              </a:ext>
            </a:extLst>
          </p:cNvPr>
          <p:cNvSpPr>
            <a:spLocks noGrp="1"/>
          </p:cNvSpPr>
          <p:nvPr>
            <p:ph idx="1"/>
          </p:nvPr>
        </p:nvSpPr>
        <p:spPr/>
        <p:txBody>
          <a:bodyPr/>
          <a:lstStyle/>
          <a:p>
            <a:pPr marL="0" indent="0">
              <a:buNone/>
            </a:pPr>
            <a:endParaRPr lang="en-US" sz="3200" dirty="0" smtClean="0"/>
          </a:p>
          <a:p>
            <a:pPr marL="0" indent="0">
              <a:buNone/>
            </a:pPr>
            <a:r>
              <a:rPr lang="en-US" sz="3200" dirty="0" smtClean="0"/>
              <a:t>What </a:t>
            </a:r>
            <a:r>
              <a:rPr lang="en-US" sz="3200" dirty="0"/>
              <a:t>is the projected growth of new industry in Texas? </a:t>
            </a:r>
          </a:p>
          <a:p>
            <a:pPr>
              <a:buAutoNum type="arabicParenBoth"/>
            </a:pPr>
            <a:endParaRPr lang="en-US" sz="3200" dirty="0"/>
          </a:p>
          <a:p>
            <a:pPr marL="0" indent="0">
              <a:buNone/>
            </a:pPr>
            <a:r>
              <a:rPr lang="en-US" sz="3200" dirty="0"/>
              <a:t>How might Texas institutions meet the needs of these industries with masters and doctoral graduates?</a:t>
            </a:r>
          </a:p>
          <a:p>
            <a:endParaRPr lang="en-US" dirty="0"/>
          </a:p>
        </p:txBody>
      </p:sp>
    </p:spTree>
    <p:extLst>
      <p:ext uri="{BB962C8B-B14F-4D97-AF65-F5344CB8AC3E}">
        <p14:creationId xmlns:p14="http://schemas.microsoft.com/office/powerpoint/2010/main" val="4362948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3EE1523F-CAC5-4C6A-9C83-1B51EC173C1C}"/>
              </a:ext>
            </a:extLst>
          </p:cNvPr>
          <p:cNvSpPr>
            <a:spLocks noGrp="1"/>
          </p:cNvSpPr>
          <p:nvPr>
            <p:ph type="title"/>
          </p:nvPr>
        </p:nvSpPr>
        <p:spPr>
          <a:xfrm>
            <a:off x="0" y="1"/>
            <a:ext cx="12192000" cy="1290638"/>
          </a:xfrm>
        </p:spPr>
        <p:txBody>
          <a:bodyPr>
            <a:normAutofit fontScale="90000"/>
          </a:bodyPr>
          <a:lstStyle/>
          <a:p>
            <a:r>
              <a:rPr lang="en-US" dirty="0"/>
              <a:t>Considerations when developing a new degree program include: (continued)</a:t>
            </a:r>
          </a:p>
        </p:txBody>
      </p:sp>
      <p:sp>
        <p:nvSpPr>
          <p:cNvPr id="2" name="Footer Placeholder 1">
            <a:extLst>
              <a:ext uri="{FF2B5EF4-FFF2-40B4-BE49-F238E27FC236}">
                <a16:creationId xmlns:a16="http://schemas.microsoft.com/office/drawing/2014/main" xmlns="" id="{2C3D15D2-9CCA-496E-A026-999B3A3F087B}"/>
              </a:ext>
            </a:extLst>
          </p:cNvPr>
          <p:cNvSpPr>
            <a:spLocks noGrp="1"/>
          </p:cNvSpPr>
          <p:nvPr>
            <p:ph type="ftr" sz="quarter" idx="11"/>
          </p:nvPr>
        </p:nvSpPr>
        <p:spPr/>
        <p:txBody>
          <a:bodyPr/>
          <a:lstStyle/>
          <a:p>
            <a:endParaRPr lang="en-US" dirty="0"/>
          </a:p>
        </p:txBody>
      </p:sp>
      <p:sp>
        <p:nvSpPr>
          <p:cNvPr id="3" name="Slide Number Placeholder 2">
            <a:extLst>
              <a:ext uri="{FF2B5EF4-FFF2-40B4-BE49-F238E27FC236}">
                <a16:creationId xmlns:a16="http://schemas.microsoft.com/office/drawing/2014/main" xmlns="" id="{95FA31BF-8731-4341-8535-071398780C5E}"/>
              </a:ext>
            </a:extLst>
          </p:cNvPr>
          <p:cNvSpPr>
            <a:spLocks noGrp="1"/>
          </p:cNvSpPr>
          <p:nvPr>
            <p:ph type="sldNum" sz="quarter" idx="12"/>
          </p:nvPr>
        </p:nvSpPr>
        <p:spPr/>
        <p:txBody>
          <a:bodyPr/>
          <a:lstStyle/>
          <a:p>
            <a:fld id="{919E3AB5-2075-4D05-9263-E6829DCFE8AA}" type="slidenum">
              <a:rPr lang="en-US" smtClean="0"/>
              <a:pPr/>
              <a:t>20</a:t>
            </a:fld>
            <a:endParaRPr lang="en-US" dirty="0"/>
          </a:p>
        </p:txBody>
      </p:sp>
      <p:sp>
        <p:nvSpPr>
          <p:cNvPr id="6" name="Content Placeholder 5">
            <a:extLst>
              <a:ext uri="{FF2B5EF4-FFF2-40B4-BE49-F238E27FC236}">
                <a16:creationId xmlns:a16="http://schemas.microsoft.com/office/drawing/2014/main" xmlns="" id="{60A308CB-B5CB-4599-9E2A-AD59EDB5AFE2}"/>
              </a:ext>
            </a:extLst>
          </p:cNvPr>
          <p:cNvSpPr>
            <a:spLocks noGrp="1"/>
          </p:cNvSpPr>
          <p:nvPr>
            <p:ph idx="1"/>
          </p:nvPr>
        </p:nvSpPr>
        <p:spPr/>
        <p:txBody>
          <a:bodyPr>
            <a:normAutofit fontScale="70000" lnSpcReduction="20000"/>
          </a:bodyPr>
          <a:lstStyle/>
          <a:p>
            <a:pPr marL="0" indent="0">
              <a:buNone/>
            </a:pPr>
            <a:r>
              <a:rPr lang="en-US" b="1" dirty="0"/>
              <a:t>Program Development</a:t>
            </a:r>
          </a:p>
          <a:p>
            <a:r>
              <a:rPr lang="en-US" dirty="0"/>
              <a:t>Where is the proposed program going to be offered?</a:t>
            </a:r>
          </a:p>
          <a:p>
            <a:r>
              <a:rPr lang="en-US" dirty="0"/>
              <a:t>Is it a face-to-face program offered on an institution’s main campus or is it a distance education program?</a:t>
            </a:r>
          </a:p>
          <a:p>
            <a:r>
              <a:rPr lang="en-US" dirty="0"/>
              <a:t>Would the program rely on current students to populate the new program?</a:t>
            </a:r>
          </a:p>
          <a:p>
            <a:r>
              <a:rPr lang="en-US" dirty="0"/>
              <a:t>Would the program provide paid internships or assistantships?</a:t>
            </a:r>
          </a:p>
          <a:p>
            <a:pPr marL="0" indent="0">
              <a:buNone/>
            </a:pPr>
            <a:endParaRPr lang="en-US" dirty="0"/>
          </a:p>
          <a:p>
            <a:pPr marL="0" indent="0">
              <a:buNone/>
            </a:pPr>
            <a:r>
              <a:rPr lang="en-US" b="1" dirty="0"/>
              <a:t>Curriculum Development</a:t>
            </a:r>
          </a:p>
          <a:p>
            <a:r>
              <a:rPr lang="en-US" dirty="0"/>
              <a:t>What courses are required for the new program?</a:t>
            </a:r>
          </a:p>
          <a:p>
            <a:r>
              <a:rPr lang="en-US" dirty="0"/>
              <a:t>Would the program utilize competency-based methods, including credit for prior knowledge?</a:t>
            </a:r>
          </a:p>
          <a:p>
            <a:r>
              <a:rPr lang="en-US" dirty="0"/>
              <a:t>How would the program promote an efficient time to degree?</a:t>
            </a:r>
          </a:p>
          <a:p>
            <a:r>
              <a:rPr lang="en-US" dirty="0"/>
              <a:t>Would the program use open resources?</a:t>
            </a:r>
          </a:p>
          <a:p>
            <a:r>
              <a:rPr lang="en-US" dirty="0"/>
              <a:t>What marketable skills will students be able to identify upon completion?</a:t>
            </a:r>
          </a:p>
        </p:txBody>
      </p:sp>
    </p:spTree>
    <p:extLst>
      <p:ext uri="{BB962C8B-B14F-4D97-AF65-F5344CB8AC3E}">
        <p14:creationId xmlns:p14="http://schemas.microsoft.com/office/powerpoint/2010/main" val="38792492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3EE1523F-CAC5-4C6A-9C83-1B51EC173C1C}"/>
              </a:ext>
            </a:extLst>
          </p:cNvPr>
          <p:cNvSpPr>
            <a:spLocks noGrp="1"/>
          </p:cNvSpPr>
          <p:nvPr>
            <p:ph type="title"/>
          </p:nvPr>
        </p:nvSpPr>
        <p:spPr>
          <a:xfrm>
            <a:off x="0" y="1"/>
            <a:ext cx="12192000" cy="1290638"/>
          </a:xfrm>
        </p:spPr>
        <p:txBody>
          <a:bodyPr>
            <a:normAutofit fontScale="90000"/>
          </a:bodyPr>
          <a:lstStyle/>
          <a:p>
            <a:r>
              <a:rPr lang="en-US" dirty="0"/>
              <a:t>To anticipate future needs for graduate programs:</a:t>
            </a:r>
          </a:p>
        </p:txBody>
      </p:sp>
      <p:sp>
        <p:nvSpPr>
          <p:cNvPr id="2" name="Footer Placeholder 1">
            <a:extLst>
              <a:ext uri="{FF2B5EF4-FFF2-40B4-BE49-F238E27FC236}">
                <a16:creationId xmlns:a16="http://schemas.microsoft.com/office/drawing/2014/main" xmlns="" id="{2C3D15D2-9CCA-496E-A026-999B3A3F087B}"/>
              </a:ext>
            </a:extLst>
          </p:cNvPr>
          <p:cNvSpPr>
            <a:spLocks noGrp="1"/>
          </p:cNvSpPr>
          <p:nvPr>
            <p:ph type="ftr" sz="quarter" idx="11"/>
          </p:nvPr>
        </p:nvSpPr>
        <p:spPr/>
        <p:txBody>
          <a:bodyPr/>
          <a:lstStyle/>
          <a:p>
            <a:endParaRPr lang="en-US" dirty="0"/>
          </a:p>
        </p:txBody>
      </p:sp>
      <p:sp>
        <p:nvSpPr>
          <p:cNvPr id="3" name="Slide Number Placeholder 2">
            <a:extLst>
              <a:ext uri="{FF2B5EF4-FFF2-40B4-BE49-F238E27FC236}">
                <a16:creationId xmlns:a16="http://schemas.microsoft.com/office/drawing/2014/main" xmlns="" id="{95FA31BF-8731-4341-8535-071398780C5E}"/>
              </a:ext>
            </a:extLst>
          </p:cNvPr>
          <p:cNvSpPr>
            <a:spLocks noGrp="1"/>
          </p:cNvSpPr>
          <p:nvPr>
            <p:ph type="sldNum" sz="quarter" idx="12"/>
          </p:nvPr>
        </p:nvSpPr>
        <p:spPr/>
        <p:txBody>
          <a:bodyPr/>
          <a:lstStyle/>
          <a:p>
            <a:fld id="{919E3AB5-2075-4D05-9263-E6829DCFE8AA}" type="slidenum">
              <a:rPr lang="en-US" smtClean="0"/>
              <a:pPr/>
              <a:t>21</a:t>
            </a:fld>
            <a:endParaRPr lang="en-US" dirty="0"/>
          </a:p>
        </p:txBody>
      </p:sp>
      <p:sp>
        <p:nvSpPr>
          <p:cNvPr id="6" name="Content Placeholder 5">
            <a:extLst>
              <a:ext uri="{FF2B5EF4-FFF2-40B4-BE49-F238E27FC236}">
                <a16:creationId xmlns:a16="http://schemas.microsoft.com/office/drawing/2014/main" xmlns="" id="{60A308CB-B5CB-4599-9E2A-AD59EDB5AFE2}"/>
              </a:ext>
            </a:extLst>
          </p:cNvPr>
          <p:cNvSpPr>
            <a:spLocks noGrp="1"/>
          </p:cNvSpPr>
          <p:nvPr>
            <p:ph idx="1"/>
          </p:nvPr>
        </p:nvSpPr>
        <p:spPr>
          <a:noFill/>
        </p:spPr>
        <p:txBody>
          <a:bodyPr/>
          <a:lstStyle/>
          <a:p>
            <a:r>
              <a:rPr lang="en-US" dirty="0"/>
              <a:t>Obtain workforce projections at the national, state, regional, and local levels</a:t>
            </a:r>
          </a:p>
          <a:p>
            <a:r>
              <a:rPr lang="en-US" dirty="0"/>
              <a:t>Examine current enrollment and degree production data to determine if needs are unmet</a:t>
            </a:r>
          </a:p>
          <a:p>
            <a:r>
              <a:rPr lang="en-US" dirty="0"/>
              <a:t>Consider how and where you could best apply your institution’s resources – look for a niche</a:t>
            </a:r>
          </a:p>
        </p:txBody>
      </p:sp>
    </p:spTree>
    <p:extLst>
      <p:ext uri="{BB962C8B-B14F-4D97-AF65-F5344CB8AC3E}">
        <p14:creationId xmlns:p14="http://schemas.microsoft.com/office/powerpoint/2010/main" val="14157140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fld id="{919E3AB5-2075-4D05-9263-E6829DCFE8AA}" type="slidenum">
              <a:rPr lang="en-US" smtClean="0"/>
              <a:pPr/>
              <a:t>22</a:t>
            </a:fld>
            <a:endParaRPr lang="en-US"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1078683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3EE1523F-CAC5-4C6A-9C83-1B51EC173C1C}"/>
              </a:ext>
            </a:extLst>
          </p:cNvPr>
          <p:cNvSpPr>
            <a:spLocks noGrp="1"/>
          </p:cNvSpPr>
          <p:nvPr>
            <p:ph type="title"/>
          </p:nvPr>
        </p:nvSpPr>
        <p:spPr>
          <a:xfrm>
            <a:off x="0" y="1"/>
            <a:ext cx="12192000" cy="1290638"/>
          </a:xfrm>
        </p:spPr>
        <p:txBody>
          <a:bodyPr>
            <a:normAutofit/>
          </a:bodyPr>
          <a:lstStyle/>
          <a:p>
            <a:r>
              <a:rPr lang="en-US" dirty="0"/>
              <a:t>Resources</a:t>
            </a:r>
          </a:p>
        </p:txBody>
      </p:sp>
      <p:sp>
        <p:nvSpPr>
          <p:cNvPr id="3" name="Slide Number Placeholder 2">
            <a:extLst>
              <a:ext uri="{FF2B5EF4-FFF2-40B4-BE49-F238E27FC236}">
                <a16:creationId xmlns:a16="http://schemas.microsoft.com/office/drawing/2014/main" xmlns="" id="{95FA31BF-8731-4341-8535-071398780C5E}"/>
              </a:ext>
            </a:extLst>
          </p:cNvPr>
          <p:cNvSpPr>
            <a:spLocks noGrp="1"/>
          </p:cNvSpPr>
          <p:nvPr>
            <p:ph type="sldNum" sz="quarter" idx="12"/>
          </p:nvPr>
        </p:nvSpPr>
        <p:spPr/>
        <p:txBody>
          <a:bodyPr/>
          <a:lstStyle/>
          <a:p>
            <a:fld id="{919E3AB5-2075-4D05-9263-E6829DCFE8AA}" type="slidenum">
              <a:rPr lang="en-US" smtClean="0"/>
              <a:pPr/>
              <a:t>23</a:t>
            </a:fld>
            <a:endParaRPr lang="en-US" dirty="0"/>
          </a:p>
        </p:txBody>
      </p:sp>
      <p:sp>
        <p:nvSpPr>
          <p:cNvPr id="6" name="Content Placeholder 5">
            <a:extLst>
              <a:ext uri="{FF2B5EF4-FFF2-40B4-BE49-F238E27FC236}">
                <a16:creationId xmlns:a16="http://schemas.microsoft.com/office/drawing/2014/main" xmlns="" id="{60A308CB-B5CB-4599-9E2A-AD59EDB5AFE2}"/>
              </a:ext>
            </a:extLst>
          </p:cNvPr>
          <p:cNvSpPr>
            <a:spLocks noGrp="1"/>
          </p:cNvSpPr>
          <p:nvPr>
            <p:ph idx="1"/>
          </p:nvPr>
        </p:nvSpPr>
        <p:spPr>
          <a:noFill/>
        </p:spPr>
        <p:txBody>
          <a:bodyPr>
            <a:normAutofit/>
          </a:bodyPr>
          <a:lstStyle/>
          <a:p>
            <a:pPr marL="0" indent="0">
              <a:spcAft>
                <a:spcPts val="0"/>
              </a:spcAft>
              <a:buNone/>
            </a:pPr>
            <a:r>
              <a:rPr lang="en-US" sz="1400" b="1" dirty="0"/>
              <a:t>Coordinating Board Resources</a:t>
            </a:r>
          </a:p>
          <a:p>
            <a:pPr marL="0">
              <a:spcAft>
                <a:spcPts val="0"/>
              </a:spcAft>
            </a:pPr>
            <a:r>
              <a:rPr lang="en-US" sz="1400" dirty="0"/>
              <a:t>Accountability System </a:t>
            </a:r>
            <a:r>
              <a:rPr lang="en-US" sz="1400" u="sng" dirty="0">
                <a:hlinkClick r:id="rId3"/>
              </a:rPr>
              <a:t>www.txhigheredaccountability.org/acctpublic/</a:t>
            </a:r>
            <a:r>
              <a:rPr lang="en-US" sz="1400" dirty="0"/>
              <a:t> </a:t>
            </a:r>
          </a:p>
          <a:p>
            <a:pPr marL="0">
              <a:spcAft>
                <a:spcPts val="0"/>
              </a:spcAft>
            </a:pPr>
            <a:r>
              <a:rPr lang="en-US" sz="1400" dirty="0"/>
              <a:t>Classification of Instructional Programs (CIP) </a:t>
            </a:r>
            <a:r>
              <a:rPr lang="en-US" sz="1400" u="sng" dirty="0">
                <a:hlinkClick r:id="rId4"/>
              </a:rPr>
              <a:t>www.txhighereddata.org/Interactive/CIP/</a:t>
            </a:r>
            <a:r>
              <a:rPr lang="en-US" sz="1400" dirty="0"/>
              <a:t> (Texas)</a:t>
            </a:r>
          </a:p>
          <a:p>
            <a:pPr marL="0">
              <a:spcAft>
                <a:spcPts val="0"/>
              </a:spcAft>
            </a:pPr>
            <a:r>
              <a:rPr lang="en-US" sz="1400" dirty="0"/>
              <a:t>Degree Program Search </a:t>
            </a:r>
            <a:r>
              <a:rPr lang="en-US" sz="1400" u="sng" dirty="0">
                <a:hlinkClick r:id="rId5"/>
              </a:rPr>
              <a:t>www.thecb.state.tx.us/apps/programinventory</a:t>
            </a:r>
            <a:r>
              <a:rPr lang="en-US" sz="1400" dirty="0"/>
              <a:t> </a:t>
            </a:r>
          </a:p>
          <a:p>
            <a:pPr marL="0">
              <a:spcAft>
                <a:spcPts val="0"/>
              </a:spcAft>
            </a:pPr>
            <a:r>
              <a:rPr lang="en-US" sz="1400" dirty="0"/>
              <a:t>Institutional Program Inventory </a:t>
            </a:r>
            <a:r>
              <a:rPr lang="en-US" sz="1400" u="sng" dirty="0">
                <a:hlinkClick r:id="rId5"/>
              </a:rPr>
              <a:t>www.thecb.state.tx.us/apps/programinventory</a:t>
            </a:r>
            <a:r>
              <a:rPr lang="en-US" sz="1400" dirty="0"/>
              <a:t> </a:t>
            </a:r>
          </a:p>
          <a:p>
            <a:pPr marL="0" indent="0">
              <a:spcAft>
                <a:spcPts val="0"/>
              </a:spcAft>
              <a:buNone/>
            </a:pPr>
            <a:r>
              <a:rPr lang="en-US" sz="1400" dirty="0"/>
              <a:t> </a:t>
            </a:r>
          </a:p>
          <a:p>
            <a:pPr marL="0" indent="0">
              <a:spcAft>
                <a:spcPts val="0"/>
              </a:spcAft>
              <a:buNone/>
            </a:pPr>
            <a:r>
              <a:rPr lang="en-US" sz="1400" b="1" dirty="0"/>
              <a:t>Other Resources</a:t>
            </a:r>
          </a:p>
          <a:p>
            <a:pPr marL="0">
              <a:spcAft>
                <a:spcPts val="0"/>
              </a:spcAft>
            </a:pPr>
            <a:r>
              <a:rPr lang="en-US" sz="1400" dirty="0"/>
              <a:t>Bureau of Labor Statistics, Occupational Outlook Handbook </a:t>
            </a:r>
            <a:r>
              <a:rPr lang="en-US" sz="1400" u="sng" dirty="0">
                <a:hlinkClick r:id="rId6"/>
              </a:rPr>
              <a:t>https://www.bls.gov/ooh/</a:t>
            </a:r>
            <a:endParaRPr lang="en-US" sz="1400" dirty="0"/>
          </a:p>
          <a:p>
            <a:pPr marL="0">
              <a:spcAft>
                <a:spcPts val="0"/>
              </a:spcAft>
            </a:pPr>
            <a:r>
              <a:rPr lang="en-US" sz="1400" dirty="0"/>
              <a:t>Burning Glass </a:t>
            </a:r>
            <a:r>
              <a:rPr lang="en-US" sz="1400" u="sng" dirty="0">
                <a:hlinkClick r:id="rId7"/>
              </a:rPr>
              <a:t>www.burning-glass.com</a:t>
            </a:r>
            <a:r>
              <a:rPr lang="en-US" sz="1400" dirty="0"/>
              <a:t> </a:t>
            </a:r>
          </a:p>
          <a:p>
            <a:pPr marL="0">
              <a:spcAft>
                <a:spcPts val="0"/>
              </a:spcAft>
            </a:pPr>
            <a:r>
              <a:rPr lang="en-US" sz="1400" dirty="0"/>
              <a:t>Department of State Health Services, Health Professions Fact Sheets </a:t>
            </a:r>
            <a:r>
              <a:rPr lang="en-US" sz="1400" u="sng" dirty="0">
                <a:hlinkClick r:id="rId8"/>
              </a:rPr>
              <a:t>http://www.dshs.texas.gov/chs/hprc/health.shtm</a:t>
            </a:r>
            <a:r>
              <a:rPr lang="en-US" sz="1400" dirty="0"/>
              <a:t> </a:t>
            </a:r>
          </a:p>
          <a:p>
            <a:pPr marL="0">
              <a:spcAft>
                <a:spcPts val="0"/>
              </a:spcAft>
            </a:pPr>
            <a:r>
              <a:rPr lang="en-US" sz="1400" dirty="0"/>
              <a:t>Economic Development and Employer Planning System </a:t>
            </a:r>
            <a:r>
              <a:rPr lang="en-US" sz="1400" u="sng" dirty="0">
                <a:hlinkClick r:id="rId9"/>
              </a:rPr>
              <a:t>www.edeps.org</a:t>
            </a:r>
            <a:r>
              <a:rPr lang="en-US" sz="1400" dirty="0"/>
              <a:t> </a:t>
            </a:r>
          </a:p>
          <a:p>
            <a:pPr marL="0">
              <a:spcAft>
                <a:spcPts val="0"/>
              </a:spcAft>
            </a:pPr>
            <a:r>
              <a:rPr lang="en-US" sz="1400" dirty="0" err="1"/>
              <a:t>Emsi</a:t>
            </a:r>
            <a:r>
              <a:rPr lang="en-US" sz="1400" dirty="0"/>
              <a:t> </a:t>
            </a:r>
            <a:r>
              <a:rPr lang="en-US" sz="1400" u="sng" dirty="0">
                <a:hlinkClick r:id="rId10"/>
              </a:rPr>
              <a:t>www.economicmodeling.com</a:t>
            </a:r>
            <a:endParaRPr lang="en-US" sz="1400" dirty="0"/>
          </a:p>
          <a:p>
            <a:pPr marL="0">
              <a:spcAft>
                <a:spcPts val="0"/>
              </a:spcAft>
            </a:pPr>
            <a:r>
              <a:rPr lang="en-US" sz="1400" dirty="0"/>
              <a:t>National Center for Education Statistics, Integrated Post-Secondary Education Data System (IPEDS) </a:t>
            </a:r>
            <a:r>
              <a:rPr lang="en-US" sz="1400" u="sng" dirty="0">
                <a:hlinkClick r:id="rId11"/>
              </a:rPr>
              <a:t>https://nces.ed.gov/</a:t>
            </a:r>
            <a:endParaRPr lang="en-US" sz="1400" u="sng" dirty="0"/>
          </a:p>
          <a:p>
            <a:pPr marL="0" indent="0">
              <a:spcAft>
                <a:spcPts val="0"/>
              </a:spcAft>
              <a:buNone/>
            </a:pPr>
            <a:r>
              <a:rPr lang="en-US" sz="1400" dirty="0"/>
              <a:t>    and </a:t>
            </a:r>
            <a:r>
              <a:rPr lang="en-US" sz="1400" u="sng" dirty="0">
                <a:hlinkClick r:id="rId12"/>
              </a:rPr>
              <a:t>https://nces.ed.gov/ipeds/cipcode/</a:t>
            </a:r>
            <a:endParaRPr lang="en-US" sz="1400" dirty="0"/>
          </a:p>
          <a:p>
            <a:pPr marL="0">
              <a:spcAft>
                <a:spcPts val="0"/>
              </a:spcAft>
            </a:pPr>
            <a:r>
              <a:rPr lang="en-US" sz="1400" dirty="0"/>
              <a:t>National Science Foundation, </a:t>
            </a:r>
            <a:r>
              <a:rPr lang="en-US" sz="1400" dirty="0" err="1"/>
              <a:t>WebCASPAR</a:t>
            </a:r>
            <a:r>
              <a:rPr lang="en-US" sz="1400" dirty="0"/>
              <a:t>: Integrated Science and Engineering Resources Data System</a:t>
            </a:r>
          </a:p>
          <a:p>
            <a:pPr marL="0" indent="0">
              <a:spcAft>
                <a:spcPts val="0"/>
              </a:spcAft>
              <a:buNone/>
            </a:pPr>
            <a:r>
              <a:rPr lang="en-US" sz="1400" dirty="0"/>
              <a:t>    </a:t>
            </a:r>
            <a:r>
              <a:rPr lang="en-US" sz="1400" u="sng" dirty="0">
                <a:hlinkClick r:id="rId13"/>
              </a:rPr>
              <a:t>https://ncsesdata.nsf.gov/webcaspar/</a:t>
            </a:r>
            <a:endParaRPr lang="en-US" sz="1400" dirty="0"/>
          </a:p>
          <a:p>
            <a:pPr marL="0">
              <a:spcAft>
                <a:spcPts val="0"/>
              </a:spcAft>
            </a:pPr>
            <a:r>
              <a:rPr lang="en-US" sz="1400" dirty="0"/>
              <a:t>Texas Administrative Code </a:t>
            </a:r>
            <a:r>
              <a:rPr lang="en-US" sz="1400" dirty="0">
                <a:hlinkClick r:id="rId14"/>
              </a:rPr>
              <a:t>https://texreg.sos.state.tx.us/public/readtac$ext.ViewTAC?tac_view=4&amp;ti=19&amp;pt=1&amp;ch=5</a:t>
            </a:r>
            <a:endParaRPr lang="en-US" sz="1400" dirty="0"/>
          </a:p>
          <a:p>
            <a:pPr marL="0">
              <a:spcAft>
                <a:spcPts val="0"/>
              </a:spcAft>
            </a:pPr>
            <a:r>
              <a:rPr lang="en-US" sz="1400" dirty="0"/>
              <a:t>Texas Health Professions Regulatory Boards </a:t>
            </a:r>
            <a:r>
              <a:rPr lang="en-US" sz="1400" u="sng" dirty="0">
                <a:hlinkClick r:id="rId15"/>
              </a:rPr>
              <a:t>www.hpc.texas.gov/agencies/</a:t>
            </a:r>
            <a:r>
              <a:rPr lang="en-US" sz="1400" dirty="0"/>
              <a:t> (Health Professions)</a:t>
            </a:r>
          </a:p>
          <a:p>
            <a:pPr marL="0">
              <a:spcAft>
                <a:spcPts val="0"/>
              </a:spcAft>
            </a:pPr>
            <a:r>
              <a:rPr lang="en-US" sz="1400" dirty="0"/>
              <a:t>Texas Labor Market Information </a:t>
            </a:r>
            <a:r>
              <a:rPr lang="en-US" sz="1400" u="sng" dirty="0">
                <a:hlinkClick r:id="rId16"/>
              </a:rPr>
              <a:t>https://texaslmi.com/</a:t>
            </a:r>
            <a:r>
              <a:rPr lang="en-US" sz="1400" dirty="0"/>
              <a:t> </a:t>
            </a:r>
          </a:p>
          <a:p>
            <a:pPr marL="0">
              <a:spcAft>
                <a:spcPts val="0"/>
              </a:spcAft>
            </a:pPr>
            <a:r>
              <a:rPr lang="en-US" sz="1400" dirty="0"/>
              <a:t>Texas Workforce Commission </a:t>
            </a:r>
            <a:r>
              <a:rPr lang="en-US" sz="1400" u="sng" dirty="0">
                <a:hlinkClick r:id="rId17"/>
              </a:rPr>
              <a:t>www.twc.state.tx.us</a:t>
            </a:r>
            <a:r>
              <a:rPr lang="en-US" sz="1400" dirty="0"/>
              <a:t> </a:t>
            </a:r>
          </a:p>
        </p:txBody>
      </p:sp>
    </p:spTree>
    <p:extLst>
      <p:ext uri="{BB962C8B-B14F-4D97-AF65-F5344CB8AC3E}">
        <p14:creationId xmlns:p14="http://schemas.microsoft.com/office/powerpoint/2010/main" val="2882536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3EE1523F-CAC5-4C6A-9C83-1B51EC173C1C}"/>
              </a:ext>
            </a:extLst>
          </p:cNvPr>
          <p:cNvSpPr>
            <a:spLocks noGrp="1"/>
          </p:cNvSpPr>
          <p:nvPr>
            <p:ph type="title"/>
          </p:nvPr>
        </p:nvSpPr>
        <p:spPr>
          <a:xfrm>
            <a:off x="0" y="1"/>
            <a:ext cx="12192000" cy="1290638"/>
          </a:xfrm>
        </p:spPr>
        <p:txBody>
          <a:bodyPr>
            <a:normAutofit fontScale="90000"/>
          </a:bodyPr>
          <a:lstStyle/>
          <a:p>
            <a:r>
              <a:rPr lang="en-US" dirty="0"/>
              <a:t>The number of master’s degrees awarded increased 22 percent from 2014 to 2018</a:t>
            </a:r>
          </a:p>
        </p:txBody>
      </p:sp>
      <p:sp>
        <p:nvSpPr>
          <p:cNvPr id="2" name="Footer Placeholder 1">
            <a:extLst>
              <a:ext uri="{FF2B5EF4-FFF2-40B4-BE49-F238E27FC236}">
                <a16:creationId xmlns:a16="http://schemas.microsoft.com/office/drawing/2014/main" xmlns="" id="{2C3D15D2-9CCA-496E-A026-999B3A3F087B}"/>
              </a:ext>
            </a:extLst>
          </p:cNvPr>
          <p:cNvSpPr>
            <a:spLocks noGrp="1"/>
          </p:cNvSpPr>
          <p:nvPr>
            <p:ph type="ftr" sz="quarter" idx="11"/>
          </p:nvPr>
        </p:nvSpPr>
        <p:spPr>
          <a:xfrm>
            <a:off x="3091010" y="6404910"/>
            <a:ext cx="6009981" cy="365125"/>
          </a:xfrm>
        </p:spPr>
        <p:txBody>
          <a:bodyPr/>
          <a:lstStyle/>
          <a:p>
            <a:r>
              <a:rPr lang="en-US" sz="1100" dirty="0"/>
              <a:t>Degrees awarded at Texas public universities and health-related institutions.</a:t>
            </a:r>
          </a:p>
          <a:p>
            <a:r>
              <a:rPr lang="en-US" sz="1100" dirty="0"/>
              <a:t>Source: Texas Higher Education Accountability System http://www.txhigheredaccountability.org/acctpublic/</a:t>
            </a:r>
          </a:p>
        </p:txBody>
      </p:sp>
      <p:sp>
        <p:nvSpPr>
          <p:cNvPr id="3" name="Slide Number Placeholder 2">
            <a:extLst>
              <a:ext uri="{FF2B5EF4-FFF2-40B4-BE49-F238E27FC236}">
                <a16:creationId xmlns:a16="http://schemas.microsoft.com/office/drawing/2014/main" xmlns="" id="{95FA31BF-8731-4341-8535-071398780C5E}"/>
              </a:ext>
            </a:extLst>
          </p:cNvPr>
          <p:cNvSpPr>
            <a:spLocks noGrp="1"/>
          </p:cNvSpPr>
          <p:nvPr>
            <p:ph type="sldNum" sz="quarter" idx="12"/>
          </p:nvPr>
        </p:nvSpPr>
        <p:spPr/>
        <p:txBody>
          <a:bodyPr/>
          <a:lstStyle/>
          <a:p>
            <a:fld id="{919E3AB5-2075-4D05-9263-E6829DCFE8AA}" type="slidenum">
              <a:rPr lang="en-US" smtClean="0"/>
              <a:pPr/>
              <a:t>3</a:t>
            </a:fld>
            <a:endParaRPr lang="en-US" dirty="0"/>
          </a:p>
        </p:txBody>
      </p:sp>
      <p:graphicFrame>
        <p:nvGraphicFramePr>
          <p:cNvPr id="8" name="Chart 7">
            <a:extLst>
              <a:ext uri="{FF2B5EF4-FFF2-40B4-BE49-F238E27FC236}">
                <a16:creationId xmlns:a16="http://schemas.microsoft.com/office/drawing/2014/main" xmlns="" id="{800C175D-52D6-4FB0-8DB6-664E29ED8AC5}"/>
              </a:ext>
            </a:extLst>
          </p:cNvPr>
          <p:cNvGraphicFramePr>
            <a:graphicFrameLocks/>
          </p:cNvGraphicFramePr>
          <p:nvPr>
            <p:extLst>
              <p:ext uri="{D42A27DB-BD31-4B8C-83A1-F6EECF244321}">
                <p14:modId xmlns:p14="http://schemas.microsoft.com/office/powerpoint/2010/main" val="1010633935"/>
              </p:ext>
            </p:extLst>
          </p:nvPr>
        </p:nvGraphicFramePr>
        <p:xfrm>
          <a:off x="1066800" y="1443039"/>
          <a:ext cx="100584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97129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xmlns="" id="{AC92653E-A737-498C-ADAD-9D77E0A49EE0}"/>
              </a:ext>
            </a:extLst>
          </p:cNvPr>
          <p:cNvSpPr>
            <a:spLocks noGrp="1"/>
          </p:cNvSpPr>
          <p:nvPr>
            <p:ph type="body" idx="1"/>
          </p:nvPr>
        </p:nvSpPr>
        <p:spPr>
          <a:xfrm>
            <a:off x="836612" y="1465048"/>
            <a:ext cx="5157787" cy="823912"/>
          </a:xfrm>
        </p:spPr>
        <p:txBody>
          <a:bodyPr/>
          <a:lstStyle/>
          <a:p>
            <a:r>
              <a:rPr lang="en-US" dirty="0"/>
              <a:t>Top 10 Master’s Degrees Awarded</a:t>
            </a:r>
          </a:p>
        </p:txBody>
      </p:sp>
      <p:sp>
        <p:nvSpPr>
          <p:cNvPr id="11" name="Content Placeholder 10">
            <a:extLst>
              <a:ext uri="{FF2B5EF4-FFF2-40B4-BE49-F238E27FC236}">
                <a16:creationId xmlns:a16="http://schemas.microsoft.com/office/drawing/2014/main" xmlns="" id="{E783B746-6789-4D53-A6D1-6369F8FCD6E0}"/>
              </a:ext>
            </a:extLst>
          </p:cNvPr>
          <p:cNvSpPr>
            <a:spLocks noGrp="1"/>
          </p:cNvSpPr>
          <p:nvPr>
            <p:ph sz="half" idx="2"/>
          </p:nvPr>
        </p:nvSpPr>
        <p:spPr/>
        <p:txBody>
          <a:bodyPr>
            <a:normAutofit fontScale="62500" lnSpcReduction="20000"/>
          </a:bodyPr>
          <a:lstStyle/>
          <a:p>
            <a:pPr marL="514350" indent="-514350">
              <a:buFont typeface="+mj-lt"/>
              <a:buAutoNum type="arabicPeriod"/>
            </a:pPr>
            <a:r>
              <a:rPr lang="en-US" dirty="0"/>
              <a:t> Business Administration and Management</a:t>
            </a:r>
          </a:p>
          <a:p>
            <a:pPr marL="514350" indent="-514350">
              <a:buFont typeface="+mj-lt"/>
              <a:buAutoNum type="arabicPeriod"/>
            </a:pPr>
            <a:r>
              <a:rPr lang="en-US" dirty="0"/>
              <a:t> Educational Leadership and Administration</a:t>
            </a:r>
          </a:p>
          <a:p>
            <a:pPr marL="514350" indent="-514350">
              <a:buFont typeface="+mj-lt"/>
              <a:buAutoNum type="arabicPeriod"/>
            </a:pPr>
            <a:r>
              <a:rPr lang="en-US" dirty="0"/>
              <a:t> Accounting</a:t>
            </a:r>
          </a:p>
          <a:p>
            <a:pPr marL="514350" indent="-514350">
              <a:buFont typeface="+mj-lt"/>
              <a:buAutoNum type="arabicPeriod"/>
            </a:pPr>
            <a:r>
              <a:rPr lang="en-US" dirty="0"/>
              <a:t> Computer and Information Sciences</a:t>
            </a:r>
          </a:p>
          <a:p>
            <a:pPr marL="514350" indent="-514350">
              <a:buFont typeface="+mj-lt"/>
              <a:buAutoNum type="arabicPeriod"/>
            </a:pPr>
            <a:r>
              <a:rPr lang="en-US" dirty="0"/>
              <a:t> Family Practice Nurse/Nursing</a:t>
            </a:r>
          </a:p>
          <a:p>
            <a:pPr marL="514350" indent="-514350">
              <a:buFont typeface="+mj-lt"/>
              <a:buAutoNum type="arabicPeriod"/>
            </a:pPr>
            <a:r>
              <a:rPr lang="en-US" dirty="0"/>
              <a:t> Curriculum and Instruction</a:t>
            </a:r>
          </a:p>
          <a:p>
            <a:pPr marL="514350" indent="-514350">
              <a:buFont typeface="+mj-lt"/>
              <a:buAutoNum type="arabicPeriod"/>
            </a:pPr>
            <a:r>
              <a:rPr lang="en-US" dirty="0"/>
              <a:t> Social Work</a:t>
            </a:r>
          </a:p>
          <a:p>
            <a:pPr marL="514350" indent="-514350">
              <a:buFont typeface="+mj-lt"/>
              <a:buAutoNum type="arabicPeriod"/>
            </a:pPr>
            <a:r>
              <a:rPr lang="en-US" dirty="0"/>
              <a:t> Information Science/Studies</a:t>
            </a:r>
          </a:p>
          <a:p>
            <a:pPr marL="514350" indent="-514350">
              <a:buFont typeface="+mj-lt"/>
              <a:buAutoNum type="arabicPeriod"/>
            </a:pPr>
            <a:r>
              <a:rPr lang="en-US" dirty="0"/>
              <a:t> Electrical and Electronics Engineering</a:t>
            </a:r>
          </a:p>
          <a:p>
            <a:pPr marL="514350" indent="-514350">
              <a:buFont typeface="+mj-lt"/>
              <a:buAutoNum type="arabicPeriod"/>
            </a:pPr>
            <a:r>
              <a:rPr lang="en-US" dirty="0"/>
              <a:t> Counseling Psychology</a:t>
            </a:r>
          </a:p>
          <a:p>
            <a:endParaRPr lang="en-US" dirty="0"/>
          </a:p>
        </p:txBody>
      </p:sp>
      <p:sp>
        <p:nvSpPr>
          <p:cNvPr id="15" name="Text Placeholder 14">
            <a:extLst>
              <a:ext uri="{FF2B5EF4-FFF2-40B4-BE49-F238E27FC236}">
                <a16:creationId xmlns:a16="http://schemas.microsoft.com/office/drawing/2014/main" xmlns="" id="{09A6464C-A006-4AB1-BF32-163B12C7CFBB}"/>
              </a:ext>
            </a:extLst>
          </p:cNvPr>
          <p:cNvSpPr>
            <a:spLocks noGrp="1"/>
          </p:cNvSpPr>
          <p:nvPr>
            <p:ph type="body" sz="quarter" idx="3"/>
          </p:nvPr>
        </p:nvSpPr>
        <p:spPr>
          <a:xfrm>
            <a:off x="6172200" y="1464012"/>
            <a:ext cx="5183188" cy="823912"/>
          </a:xfrm>
        </p:spPr>
        <p:txBody>
          <a:bodyPr/>
          <a:lstStyle/>
          <a:p>
            <a:r>
              <a:rPr lang="en-US" dirty="0"/>
              <a:t>Top 10 Doctoral Degrees Awarded</a:t>
            </a:r>
          </a:p>
        </p:txBody>
      </p:sp>
      <p:sp>
        <p:nvSpPr>
          <p:cNvPr id="12" name="Content Placeholder 11">
            <a:extLst>
              <a:ext uri="{FF2B5EF4-FFF2-40B4-BE49-F238E27FC236}">
                <a16:creationId xmlns:a16="http://schemas.microsoft.com/office/drawing/2014/main" xmlns="" id="{BCD1B297-AD9F-48E8-A056-5B072FBA7848}"/>
              </a:ext>
            </a:extLst>
          </p:cNvPr>
          <p:cNvSpPr>
            <a:spLocks noGrp="1"/>
          </p:cNvSpPr>
          <p:nvPr>
            <p:ph sz="quarter" idx="4"/>
          </p:nvPr>
        </p:nvSpPr>
        <p:spPr>
          <a:xfrm>
            <a:off x="6172200" y="2504039"/>
            <a:ext cx="5183188" cy="3685624"/>
          </a:xfrm>
        </p:spPr>
        <p:txBody>
          <a:bodyPr>
            <a:normAutofit/>
          </a:bodyPr>
          <a:lstStyle/>
          <a:p>
            <a:pPr marL="514350" indent="-514350">
              <a:buFont typeface="+mj-lt"/>
              <a:buAutoNum type="arabicPeriod"/>
            </a:pPr>
            <a:r>
              <a:rPr lang="en-US" sz="1800" dirty="0"/>
              <a:t> Medicine</a:t>
            </a:r>
          </a:p>
          <a:p>
            <a:pPr marL="514350" indent="-514350">
              <a:buFont typeface="+mj-lt"/>
              <a:buAutoNum type="arabicPeriod"/>
            </a:pPr>
            <a:r>
              <a:rPr lang="en-US" sz="1800" dirty="0"/>
              <a:t> Law</a:t>
            </a:r>
          </a:p>
          <a:p>
            <a:pPr marL="514350" indent="-514350">
              <a:buFont typeface="+mj-lt"/>
              <a:buAutoNum type="arabicPeriod"/>
            </a:pPr>
            <a:r>
              <a:rPr lang="en-US" sz="1800" dirty="0"/>
              <a:t> Pharmacy</a:t>
            </a:r>
          </a:p>
          <a:p>
            <a:pPr marL="514350" indent="-514350">
              <a:buFont typeface="+mj-lt"/>
              <a:buAutoNum type="arabicPeriod"/>
            </a:pPr>
            <a:r>
              <a:rPr lang="en-US" sz="1800" dirty="0"/>
              <a:t> Physical Therapy/Therapist</a:t>
            </a:r>
          </a:p>
          <a:p>
            <a:pPr marL="514350" indent="-514350">
              <a:buFont typeface="+mj-lt"/>
              <a:buAutoNum type="arabicPeriod"/>
            </a:pPr>
            <a:r>
              <a:rPr lang="en-US" sz="1800" dirty="0"/>
              <a:t> Educational Leadership and Administration</a:t>
            </a:r>
          </a:p>
          <a:p>
            <a:pPr marL="514350" indent="-514350">
              <a:buFont typeface="+mj-lt"/>
              <a:buAutoNum type="arabicPeriod"/>
            </a:pPr>
            <a:r>
              <a:rPr lang="en-US" sz="1800" dirty="0"/>
              <a:t> Dentistry</a:t>
            </a:r>
          </a:p>
          <a:p>
            <a:pPr marL="514350" indent="-514350">
              <a:buFont typeface="+mj-lt"/>
              <a:buAutoNum type="arabicPeriod"/>
            </a:pPr>
            <a:r>
              <a:rPr lang="en-US" sz="1800" dirty="0"/>
              <a:t> Osteopathic Medicine/Osteopathy</a:t>
            </a:r>
          </a:p>
          <a:p>
            <a:pPr marL="514350" indent="-514350">
              <a:buFont typeface="+mj-lt"/>
              <a:buAutoNum type="arabicPeriod"/>
            </a:pPr>
            <a:r>
              <a:rPr lang="en-US" sz="1800" dirty="0"/>
              <a:t> Electrical and Electronics Engineering</a:t>
            </a:r>
          </a:p>
          <a:p>
            <a:pPr marL="514350" indent="-514350">
              <a:buFont typeface="+mj-lt"/>
              <a:buAutoNum type="arabicPeriod"/>
            </a:pPr>
            <a:r>
              <a:rPr lang="en-US" sz="1800" dirty="0"/>
              <a:t> Chemistry</a:t>
            </a:r>
          </a:p>
          <a:p>
            <a:pPr marL="514350" indent="-514350">
              <a:buFont typeface="+mj-lt"/>
              <a:buAutoNum type="arabicPeriod"/>
            </a:pPr>
            <a:r>
              <a:rPr lang="en-US" sz="1800" dirty="0"/>
              <a:t> Veterinary Medicine</a:t>
            </a:r>
          </a:p>
        </p:txBody>
      </p:sp>
      <p:sp>
        <p:nvSpPr>
          <p:cNvPr id="2" name="Footer Placeholder 1">
            <a:extLst>
              <a:ext uri="{FF2B5EF4-FFF2-40B4-BE49-F238E27FC236}">
                <a16:creationId xmlns:a16="http://schemas.microsoft.com/office/drawing/2014/main" xmlns="" id="{437ABF97-A30F-4D0B-BDEC-7A563DDF9D4C}"/>
              </a:ext>
            </a:extLst>
          </p:cNvPr>
          <p:cNvSpPr>
            <a:spLocks noGrp="1"/>
          </p:cNvSpPr>
          <p:nvPr>
            <p:ph type="ftr" sz="quarter" idx="11"/>
          </p:nvPr>
        </p:nvSpPr>
        <p:spPr>
          <a:xfrm>
            <a:off x="2872023" y="6405778"/>
            <a:ext cx="6447955" cy="365125"/>
          </a:xfrm>
        </p:spPr>
        <p:txBody>
          <a:bodyPr/>
          <a:lstStyle/>
          <a:p>
            <a:r>
              <a:rPr lang="en-US" dirty="0"/>
              <a:t>Source: Texas Higher Education Accountability System</a:t>
            </a:r>
          </a:p>
          <a:p>
            <a:r>
              <a:rPr lang="en-US" dirty="0"/>
              <a:t>http://www.txhigheredaccountability.org/acctpublic/</a:t>
            </a:r>
          </a:p>
        </p:txBody>
      </p:sp>
      <p:sp>
        <p:nvSpPr>
          <p:cNvPr id="13" name="Title 12">
            <a:extLst>
              <a:ext uri="{FF2B5EF4-FFF2-40B4-BE49-F238E27FC236}">
                <a16:creationId xmlns:a16="http://schemas.microsoft.com/office/drawing/2014/main" xmlns="" id="{74E88D89-66A3-449C-AFDC-612D191FB3D4}"/>
              </a:ext>
            </a:extLst>
          </p:cNvPr>
          <p:cNvSpPr>
            <a:spLocks noGrp="1"/>
          </p:cNvSpPr>
          <p:nvPr>
            <p:ph type="title"/>
          </p:nvPr>
        </p:nvSpPr>
        <p:spPr>
          <a:xfrm>
            <a:off x="0" y="0"/>
            <a:ext cx="12192000" cy="1269207"/>
          </a:xfrm>
          <a:solidFill>
            <a:schemeClr val="accent2"/>
          </a:solidFill>
        </p:spPr>
        <p:txBody>
          <a:bodyPr>
            <a:normAutofit fontScale="90000"/>
          </a:bodyPr>
          <a:lstStyle/>
          <a:p>
            <a:r>
              <a:rPr lang="en-US" dirty="0">
                <a:solidFill>
                  <a:schemeClr val="bg1"/>
                </a:solidFill>
              </a:rPr>
              <a:t>Disciplines with the most degrees awarded are different at the master’s and doctoral levels</a:t>
            </a:r>
          </a:p>
        </p:txBody>
      </p:sp>
      <p:sp>
        <p:nvSpPr>
          <p:cNvPr id="3" name="Slide Number Placeholder 2">
            <a:extLst>
              <a:ext uri="{FF2B5EF4-FFF2-40B4-BE49-F238E27FC236}">
                <a16:creationId xmlns:a16="http://schemas.microsoft.com/office/drawing/2014/main" xmlns="" id="{C3A146AB-3852-4AD0-9C71-22D6FE492529}"/>
              </a:ext>
            </a:extLst>
          </p:cNvPr>
          <p:cNvSpPr>
            <a:spLocks noGrp="1"/>
          </p:cNvSpPr>
          <p:nvPr>
            <p:ph type="sldNum" sz="quarter" idx="12"/>
          </p:nvPr>
        </p:nvSpPr>
        <p:spPr/>
        <p:txBody>
          <a:bodyPr/>
          <a:lstStyle/>
          <a:p>
            <a:fld id="{919E3AB5-2075-4D05-9263-E6829DCFE8AA}" type="slidenum">
              <a:rPr lang="en-US" smtClean="0"/>
              <a:pPr/>
              <a:t>4</a:t>
            </a:fld>
            <a:endParaRPr lang="en-US" dirty="0"/>
          </a:p>
        </p:txBody>
      </p:sp>
    </p:spTree>
    <p:extLst>
      <p:ext uri="{BB962C8B-B14F-4D97-AF65-F5344CB8AC3E}">
        <p14:creationId xmlns:p14="http://schemas.microsoft.com/office/powerpoint/2010/main" val="3932907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xmlns="" id="{2A2C4086-8F19-4DA6-832B-E5E03940468C}"/>
              </a:ext>
            </a:extLst>
          </p:cNvPr>
          <p:cNvSpPr>
            <a:spLocks noGrp="1"/>
          </p:cNvSpPr>
          <p:nvPr>
            <p:ph type="ftr" sz="quarter" idx="11"/>
          </p:nvPr>
        </p:nvSpPr>
        <p:spPr>
          <a:xfrm>
            <a:off x="3600965" y="6422254"/>
            <a:ext cx="4990070" cy="365125"/>
          </a:xfrm>
        </p:spPr>
        <p:txBody>
          <a:bodyPr/>
          <a:lstStyle/>
          <a:p>
            <a:r>
              <a:rPr lang="en-US" dirty="0"/>
              <a:t>Source: Texas Higher Education Accountability System http://www.txhigheredaccountability.org/acctpublic/</a:t>
            </a:r>
          </a:p>
        </p:txBody>
      </p:sp>
      <p:sp>
        <p:nvSpPr>
          <p:cNvPr id="5" name="Slide Number Placeholder 4">
            <a:extLst>
              <a:ext uri="{FF2B5EF4-FFF2-40B4-BE49-F238E27FC236}">
                <a16:creationId xmlns:a16="http://schemas.microsoft.com/office/drawing/2014/main" xmlns="" id="{D2C3B94A-9CFF-4363-AE77-6EFDF5252217}"/>
              </a:ext>
            </a:extLst>
          </p:cNvPr>
          <p:cNvSpPr>
            <a:spLocks noGrp="1"/>
          </p:cNvSpPr>
          <p:nvPr>
            <p:ph type="sldNum" sz="quarter" idx="4"/>
          </p:nvPr>
        </p:nvSpPr>
        <p:spPr/>
        <p:txBody>
          <a:bodyPr/>
          <a:lstStyle/>
          <a:p>
            <a:fld id="{919E3AB5-2075-4D05-9263-E6829DCFE8AA}" type="slidenum">
              <a:rPr lang="en-US" smtClean="0"/>
              <a:pPr/>
              <a:t>5</a:t>
            </a:fld>
            <a:endParaRPr lang="en-US" dirty="0"/>
          </a:p>
        </p:txBody>
      </p:sp>
      <p:sp>
        <p:nvSpPr>
          <p:cNvPr id="7" name="Title 6">
            <a:extLst>
              <a:ext uri="{FF2B5EF4-FFF2-40B4-BE49-F238E27FC236}">
                <a16:creationId xmlns:a16="http://schemas.microsoft.com/office/drawing/2014/main" xmlns="" id="{36F6154E-9024-43D9-9F93-25E9D0A5FE28}"/>
              </a:ext>
            </a:extLst>
          </p:cNvPr>
          <p:cNvSpPr>
            <a:spLocks noGrp="1"/>
          </p:cNvSpPr>
          <p:nvPr>
            <p:ph type="title"/>
          </p:nvPr>
        </p:nvSpPr>
        <p:spPr>
          <a:xfrm>
            <a:off x="0" y="0"/>
            <a:ext cx="12192000" cy="1269207"/>
          </a:xfrm>
        </p:spPr>
        <p:txBody>
          <a:bodyPr>
            <a:noAutofit/>
          </a:bodyPr>
          <a:lstStyle/>
          <a:p>
            <a:r>
              <a:rPr lang="en-US" sz="2800" dirty="0"/>
              <a:t>Nearly twice as many graduate degrees were awarded in Business </a:t>
            </a:r>
            <a:r>
              <a:rPr lang="en-US" sz="2800" dirty="0" smtClean="0"/>
              <a:t>than </a:t>
            </a:r>
            <a:r>
              <a:rPr lang="en-US" sz="2800" dirty="0"/>
              <a:t>any other curriculum area in Texas from 2014 to 2018</a:t>
            </a:r>
          </a:p>
        </p:txBody>
      </p:sp>
      <p:graphicFrame>
        <p:nvGraphicFramePr>
          <p:cNvPr id="9" name="Chart 8">
            <a:extLst>
              <a:ext uri="{FF2B5EF4-FFF2-40B4-BE49-F238E27FC236}">
                <a16:creationId xmlns:a16="http://schemas.microsoft.com/office/drawing/2014/main" xmlns="" id="{E86ABCCE-5F79-4709-A704-33633C44E46A}"/>
              </a:ext>
            </a:extLst>
          </p:cNvPr>
          <p:cNvGraphicFramePr>
            <a:graphicFrameLocks/>
          </p:cNvGraphicFramePr>
          <p:nvPr>
            <p:extLst>
              <p:ext uri="{D42A27DB-BD31-4B8C-83A1-F6EECF244321}">
                <p14:modId xmlns:p14="http://schemas.microsoft.com/office/powerpoint/2010/main" val="3164386575"/>
              </p:ext>
            </p:extLst>
          </p:nvPr>
        </p:nvGraphicFramePr>
        <p:xfrm>
          <a:off x="1027670" y="1363661"/>
          <a:ext cx="10058400" cy="48794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64958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3EE1523F-CAC5-4C6A-9C83-1B51EC173C1C}"/>
              </a:ext>
            </a:extLst>
          </p:cNvPr>
          <p:cNvSpPr>
            <a:spLocks noGrp="1"/>
          </p:cNvSpPr>
          <p:nvPr>
            <p:ph type="title"/>
          </p:nvPr>
        </p:nvSpPr>
        <p:spPr>
          <a:xfrm>
            <a:off x="0" y="1"/>
            <a:ext cx="12192000" cy="1290638"/>
          </a:xfrm>
        </p:spPr>
        <p:txBody>
          <a:bodyPr>
            <a:normAutofit fontScale="90000"/>
          </a:bodyPr>
          <a:lstStyle/>
          <a:p>
            <a:r>
              <a:rPr lang="en-US" dirty="0"/>
              <a:t>The number of degree programs and graduate student enrollment are not always proportional</a:t>
            </a:r>
          </a:p>
        </p:txBody>
      </p:sp>
      <p:sp>
        <p:nvSpPr>
          <p:cNvPr id="2" name="Footer Placeholder 1">
            <a:extLst>
              <a:ext uri="{FF2B5EF4-FFF2-40B4-BE49-F238E27FC236}">
                <a16:creationId xmlns:a16="http://schemas.microsoft.com/office/drawing/2014/main" xmlns="" id="{2C3D15D2-9CCA-496E-A026-999B3A3F087B}"/>
              </a:ext>
            </a:extLst>
          </p:cNvPr>
          <p:cNvSpPr>
            <a:spLocks noGrp="1"/>
          </p:cNvSpPr>
          <p:nvPr>
            <p:ph type="ftr" sz="quarter" idx="11"/>
          </p:nvPr>
        </p:nvSpPr>
        <p:spPr>
          <a:xfrm>
            <a:off x="1908596" y="6404910"/>
            <a:ext cx="8374808" cy="365125"/>
          </a:xfrm>
        </p:spPr>
        <p:txBody>
          <a:bodyPr/>
          <a:lstStyle/>
          <a:p>
            <a:r>
              <a:rPr lang="en-US" dirty="0"/>
              <a:t>Source: Texas Higher Education Accountability System http://www.txhigheredaccountability.org/acctpublic/</a:t>
            </a:r>
          </a:p>
          <a:p>
            <a:r>
              <a:rPr lang="en-US" dirty="0"/>
              <a:t>Texas Higher Education Coordinating Board Program Inventory http://www.thecb.state.tx.us/apps/programinventory/</a:t>
            </a:r>
          </a:p>
        </p:txBody>
      </p:sp>
      <p:sp>
        <p:nvSpPr>
          <p:cNvPr id="3" name="Slide Number Placeholder 2">
            <a:extLst>
              <a:ext uri="{FF2B5EF4-FFF2-40B4-BE49-F238E27FC236}">
                <a16:creationId xmlns:a16="http://schemas.microsoft.com/office/drawing/2014/main" xmlns="" id="{95FA31BF-8731-4341-8535-071398780C5E}"/>
              </a:ext>
            </a:extLst>
          </p:cNvPr>
          <p:cNvSpPr>
            <a:spLocks noGrp="1"/>
          </p:cNvSpPr>
          <p:nvPr>
            <p:ph type="sldNum" sz="quarter" idx="12"/>
          </p:nvPr>
        </p:nvSpPr>
        <p:spPr/>
        <p:txBody>
          <a:bodyPr/>
          <a:lstStyle/>
          <a:p>
            <a:fld id="{919E3AB5-2075-4D05-9263-E6829DCFE8AA}" type="slidenum">
              <a:rPr lang="en-US" smtClean="0"/>
              <a:pPr/>
              <a:t>6</a:t>
            </a:fld>
            <a:endParaRPr lang="en-US" dirty="0"/>
          </a:p>
        </p:txBody>
      </p:sp>
      <p:sp>
        <p:nvSpPr>
          <p:cNvPr id="6" name="Content Placeholder 5">
            <a:extLst>
              <a:ext uri="{FF2B5EF4-FFF2-40B4-BE49-F238E27FC236}">
                <a16:creationId xmlns:a16="http://schemas.microsoft.com/office/drawing/2014/main" xmlns="" id="{60A308CB-B5CB-4599-9E2A-AD59EDB5AFE2}"/>
              </a:ext>
            </a:extLst>
          </p:cNvPr>
          <p:cNvSpPr>
            <a:spLocks noGrp="1"/>
          </p:cNvSpPr>
          <p:nvPr>
            <p:ph idx="1"/>
          </p:nvPr>
        </p:nvSpPr>
        <p:spPr>
          <a:xfrm>
            <a:off x="838199" y="1540042"/>
            <a:ext cx="10292255" cy="4504372"/>
          </a:xfrm>
          <a:noFill/>
        </p:spPr>
        <p:txBody>
          <a:bodyPr>
            <a:normAutofit/>
          </a:bodyPr>
          <a:lstStyle/>
          <a:p>
            <a:pPr marL="0" indent="0">
              <a:buNone/>
            </a:pPr>
            <a:r>
              <a:rPr lang="en-US" dirty="0" smtClean="0"/>
              <a:t>Some </a:t>
            </a:r>
            <a:r>
              <a:rPr lang="en-US" dirty="0"/>
              <a:t>disciplines may have few programs but high enrollments, for example Law. These are considerations for </a:t>
            </a:r>
            <a:r>
              <a:rPr lang="en-US" dirty="0" smtClean="0"/>
              <a:t>the capacity </a:t>
            </a:r>
            <a:r>
              <a:rPr lang="en-US" dirty="0"/>
              <a:t>of existing programs and the creation of new programs </a:t>
            </a:r>
            <a:r>
              <a:rPr lang="en-US" dirty="0" smtClean="0"/>
              <a:t>without causing </a:t>
            </a:r>
            <a:r>
              <a:rPr lang="en-US" dirty="0"/>
              <a:t>unnecessary duplication.</a:t>
            </a:r>
          </a:p>
        </p:txBody>
      </p:sp>
      <p:graphicFrame>
        <p:nvGraphicFramePr>
          <p:cNvPr id="4" name="Table 3">
            <a:extLst>
              <a:ext uri="{FF2B5EF4-FFF2-40B4-BE49-F238E27FC236}">
                <a16:creationId xmlns:a16="http://schemas.microsoft.com/office/drawing/2014/main" xmlns="" id="{36D75EAC-B2F8-427A-A827-0B92A6B0472A}"/>
              </a:ext>
            </a:extLst>
          </p:cNvPr>
          <p:cNvGraphicFramePr>
            <a:graphicFrameLocks noGrp="1"/>
          </p:cNvGraphicFramePr>
          <p:nvPr>
            <p:extLst>
              <p:ext uri="{D42A27DB-BD31-4B8C-83A1-F6EECF244321}">
                <p14:modId xmlns:p14="http://schemas.microsoft.com/office/powerpoint/2010/main" val="194663689"/>
              </p:ext>
            </p:extLst>
          </p:nvPr>
        </p:nvGraphicFramePr>
        <p:xfrm>
          <a:off x="2637460" y="4431506"/>
          <a:ext cx="6917080" cy="1612908"/>
        </p:xfrm>
        <a:graphic>
          <a:graphicData uri="http://schemas.openxmlformats.org/drawingml/2006/table">
            <a:tbl>
              <a:tblPr firstRow="1" firstCol="1" bandRow="1">
                <a:tableStyleId>{69012ECD-51FC-41F1-AA8D-1B2483CD663E}</a:tableStyleId>
              </a:tblPr>
              <a:tblGrid>
                <a:gridCol w="1690229">
                  <a:extLst>
                    <a:ext uri="{9D8B030D-6E8A-4147-A177-3AD203B41FA5}">
                      <a16:colId xmlns:a16="http://schemas.microsoft.com/office/drawing/2014/main" xmlns="" val="2034130568"/>
                    </a:ext>
                  </a:extLst>
                </a:gridCol>
                <a:gridCol w="1650990">
                  <a:extLst>
                    <a:ext uri="{9D8B030D-6E8A-4147-A177-3AD203B41FA5}">
                      <a16:colId xmlns:a16="http://schemas.microsoft.com/office/drawing/2014/main" xmlns="" val="3283406022"/>
                    </a:ext>
                  </a:extLst>
                </a:gridCol>
                <a:gridCol w="3575861">
                  <a:extLst>
                    <a:ext uri="{9D8B030D-6E8A-4147-A177-3AD203B41FA5}">
                      <a16:colId xmlns:a16="http://schemas.microsoft.com/office/drawing/2014/main" xmlns="" val="1738767158"/>
                    </a:ext>
                  </a:extLst>
                </a:gridCol>
              </a:tblGrid>
              <a:tr h="349254">
                <a:tc>
                  <a:txBody>
                    <a:bodyPr/>
                    <a:lstStyle/>
                    <a:p>
                      <a:pPr marL="0" marR="0">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endParaRPr>
                    </a:p>
                  </a:txBody>
                  <a:tcPr marL="68580" marR="68580" marT="0" marB="0">
                    <a:lnL w="9525" cap="flat" cmpd="sng" algn="ctr">
                      <a:noFill/>
                      <a:prstDash val="solid"/>
                    </a:lnL>
                    <a:lnR w="12700" cap="flat" cmpd="sng" algn="ctr">
                      <a:solidFill>
                        <a:schemeClr val="tx1"/>
                      </a:solidFill>
                      <a:prstDash val="solid"/>
                      <a:round/>
                      <a:headEnd type="none" w="med" len="med"/>
                      <a:tailEnd type="none" w="med" len="me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000" dirty="0">
                          <a:effectLst/>
                        </a:rPr>
                        <a:t>Enrollment </a:t>
                      </a:r>
                    </a:p>
                    <a:p>
                      <a:pPr marL="0" marR="0" algn="ctr">
                        <a:spcBef>
                          <a:spcPts val="0"/>
                        </a:spcBef>
                        <a:spcAft>
                          <a:spcPts val="0"/>
                        </a:spcAft>
                      </a:pPr>
                      <a:r>
                        <a:rPr lang="en-US" sz="2000" dirty="0">
                          <a:effectLst/>
                        </a:rPr>
                        <a:t>Fall 2018</a:t>
                      </a:r>
                      <a:endParaRPr lang="en-US" sz="2000" dirty="0">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000" dirty="0">
                          <a:effectLst/>
                        </a:rPr>
                        <a:t>Number of Programs Academic Year 2018-19</a:t>
                      </a:r>
                      <a:endParaRPr lang="en-US" sz="2000" dirty="0">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671159335"/>
                  </a:ext>
                </a:extLst>
              </a:tr>
              <a:tr h="349254">
                <a:tc>
                  <a:txBody>
                    <a:bodyPr/>
                    <a:lstStyle/>
                    <a:p>
                      <a:pPr marL="0" marR="0">
                        <a:spcBef>
                          <a:spcPts val="0"/>
                        </a:spcBef>
                        <a:spcAft>
                          <a:spcPts val="0"/>
                        </a:spcAft>
                      </a:pPr>
                      <a:r>
                        <a:rPr lang="en-US" sz="2000">
                          <a:effectLst/>
                        </a:rPr>
                        <a:t>Master’s</a:t>
                      </a:r>
                      <a:endParaRPr lang="en-US" sz="2000">
                        <a:effectLst/>
                        <a:latin typeface="Calibri" panose="020F0502020204030204" pitchFamily="34" charset="0"/>
                        <a:ea typeface="Calibri" panose="020F0502020204030204" pitchFamily="34" charset="0"/>
                      </a:endParaRPr>
                    </a:p>
                  </a:txBody>
                  <a:tcPr marL="68580" marR="68580" marT="0" marB="0">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000" dirty="0">
                          <a:effectLst/>
                        </a:rPr>
                        <a:t>98,353</a:t>
                      </a:r>
                      <a:endParaRPr lang="en-US" sz="2000" dirty="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000" dirty="0">
                          <a:effectLst/>
                        </a:rPr>
                        <a:t>1,662</a:t>
                      </a:r>
                      <a:endParaRPr lang="en-US" sz="2000" dirty="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091819145"/>
                  </a:ext>
                </a:extLst>
              </a:tr>
              <a:tr h="172025">
                <a:tc>
                  <a:txBody>
                    <a:bodyPr/>
                    <a:lstStyle/>
                    <a:p>
                      <a:pPr marL="0" marR="0">
                        <a:spcBef>
                          <a:spcPts val="0"/>
                        </a:spcBef>
                        <a:spcAft>
                          <a:spcPts val="0"/>
                        </a:spcAft>
                      </a:pPr>
                      <a:r>
                        <a:rPr lang="en-US" sz="2000">
                          <a:effectLst/>
                        </a:rPr>
                        <a:t>Doctoral</a:t>
                      </a:r>
                      <a:endParaRPr lang="en-US" sz="2000">
                        <a:effectLst/>
                        <a:latin typeface="Calibri" panose="020F0502020204030204" pitchFamily="34" charset="0"/>
                        <a:ea typeface="Calibri" panose="020F0502020204030204" pitchFamily="34" charset="0"/>
                      </a:endParaRPr>
                    </a:p>
                  </a:txBody>
                  <a:tcPr marL="68580" marR="68580" marT="0" marB="0">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000" dirty="0">
                          <a:effectLst/>
                        </a:rPr>
                        <a:t>42,251</a:t>
                      </a:r>
                      <a:endParaRPr lang="en-US" sz="2000" dirty="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000" dirty="0">
                          <a:effectLst/>
                        </a:rPr>
                        <a:t>621</a:t>
                      </a:r>
                      <a:endParaRPr lang="en-US" sz="2000" dirty="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877683330"/>
                  </a:ext>
                </a:extLst>
              </a:tr>
              <a:tr h="349254">
                <a:tc>
                  <a:txBody>
                    <a:bodyPr/>
                    <a:lstStyle/>
                    <a:p>
                      <a:pPr marL="0" marR="0">
                        <a:spcBef>
                          <a:spcPts val="0"/>
                        </a:spcBef>
                        <a:spcAft>
                          <a:spcPts val="0"/>
                        </a:spcAft>
                      </a:pPr>
                      <a:r>
                        <a:rPr lang="en-US" sz="2000" b="1" dirty="0">
                          <a:effectLst/>
                        </a:rPr>
                        <a:t>Total</a:t>
                      </a:r>
                      <a:endParaRPr lang="en-US" sz="2000" b="1" dirty="0">
                        <a:effectLst/>
                        <a:latin typeface="Calibri" panose="020F0502020204030204" pitchFamily="34" charset="0"/>
                        <a:ea typeface="Calibri" panose="020F0502020204030204" pitchFamily="34" charset="0"/>
                      </a:endParaRPr>
                    </a:p>
                  </a:txBody>
                  <a:tcPr marL="68580" marR="68580" marT="0" marB="0">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000" b="1" dirty="0">
                          <a:effectLst/>
                        </a:rPr>
                        <a:t>140,604</a:t>
                      </a:r>
                      <a:endParaRPr lang="en-US" sz="2000" b="1" dirty="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000" b="1" dirty="0">
                          <a:effectLst/>
                        </a:rPr>
                        <a:t>2,283</a:t>
                      </a:r>
                      <a:endParaRPr lang="en-US" sz="2000" b="1" dirty="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xmlns="" val="1081076359"/>
                  </a:ext>
                </a:extLst>
              </a:tr>
            </a:tbl>
          </a:graphicData>
        </a:graphic>
      </p:graphicFrame>
    </p:spTree>
    <p:extLst>
      <p:ext uri="{BB962C8B-B14F-4D97-AF65-F5344CB8AC3E}">
        <p14:creationId xmlns:p14="http://schemas.microsoft.com/office/powerpoint/2010/main" val="1833419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xmlns="" id="{6125C7B7-4669-4C1B-ABB6-12EFABF07882}"/>
              </a:ext>
            </a:extLst>
          </p:cNvPr>
          <p:cNvSpPr>
            <a:spLocks noGrp="1"/>
          </p:cNvSpPr>
          <p:nvPr>
            <p:ph type="ftr" sz="quarter" idx="11"/>
          </p:nvPr>
        </p:nvSpPr>
        <p:spPr>
          <a:xfrm>
            <a:off x="3088000" y="6422254"/>
            <a:ext cx="6016001" cy="349107"/>
          </a:xfrm>
        </p:spPr>
        <p:txBody>
          <a:bodyPr/>
          <a:lstStyle/>
          <a:p>
            <a:r>
              <a:rPr lang="fr-FR" dirty="0"/>
              <a:t>Source: Bureau of Labor Statistics https://www.bls.gov/ooh/fastest-growing.htm</a:t>
            </a:r>
          </a:p>
          <a:p>
            <a:r>
              <a:rPr lang="en-US" dirty="0"/>
              <a:t>Data last modified: September 4, 2019</a:t>
            </a:r>
          </a:p>
        </p:txBody>
      </p:sp>
      <p:sp>
        <p:nvSpPr>
          <p:cNvPr id="6" name="Slide Number Placeholder 5">
            <a:extLst>
              <a:ext uri="{FF2B5EF4-FFF2-40B4-BE49-F238E27FC236}">
                <a16:creationId xmlns:a16="http://schemas.microsoft.com/office/drawing/2014/main" xmlns="" id="{EE20E6B5-55CD-434A-88BD-BD12B27F5F34}"/>
              </a:ext>
            </a:extLst>
          </p:cNvPr>
          <p:cNvSpPr>
            <a:spLocks noGrp="1"/>
          </p:cNvSpPr>
          <p:nvPr>
            <p:ph type="sldNum" sz="quarter" idx="4"/>
          </p:nvPr>
        </p:nvSpPr>
        <p:spPr/>
        <p:txBody>
          <a:bodyPr/>
          <a:lstStyle/>
          <a:p>
            <a:fld id="{919E3AB5-2075-4D05-9263-E6829DCFE8AA}" type="slidenum">
              <a:rPr lang="en-US" smtClean="0"/>
              <a:pPr/>
              <a:t>7</a:t>
            </a:fld>
            <a:endParaRPr lang="en-US" dirty="0"/>
          </a:p>
        </p:txBody>
      </p:sp>
      <p:sp>
        <p:nvSpPr>
          <p:cNvPr id="7" name="Title 6">
            <a:extLst>
              <a:ext uri="{FF2B5EF4-FFF2-40B4-BE49-F238E27FC236}">
                <a16:creationId xmlns:a16="http://schemas.microsoft.com/office/drawing/2014/main" xmlns="" id="{9ECA774E-1E9B-42F1-8C7A-250C5DD606A5}"/>
              </a:ext>
            </a:extLst>
          </p:cNvPr>
          <p:cNvSpPr>
            <a:spLocks noGrp="1"/>
          </p:cNvSpPr>
          <p:nvPr>
            <p:ph type="title"/>
          </p:nvPr>
        </p:nvSpPr>
        <p:spPr>
          <a:xfrm>
            <a:off x="0" y="0"/>
            <a:ext cx="12192000" cy="1269207"/>
          </a:xfrm>
        </p:spPr>
        <p:txBody>
          <a:bodyPr>
            <a:noAutofit/>
          </a:bodyPr>
          <a:lstStyle/>
          <a:p>
            <a:r>
              <a:rPr lang="en-US" sz="3600" dirty="0"/>
              <a:t>BLS projects these 20 occupations to have the highest percent change of employment nationally from 2018-28</a:t>
            </a:r>
          </a:p>
        </p:txBody>
      </p:sp>
      <p:graphicFrame>
        <p:nvGraphicFramePr>
          <p:cNvPr id="8" name="Chart 7">
            <a:extLst>
              <a:ext uri="{FF2B5EF4-FFF2-40B4-BE49-F238E27FC236}">
                <a16:creationId xmlns:a16="http://schemas.microsoft.com/office/drawing/2014/main" xmlns="" id="{9BC1E1FA-2E54-4624-9146-1F088CF0AEDB}"/>
              </a:ext>
            </a:extLst>
          </p:cNvPr>
          <p:cNvGraphicFramePr>
            <a:graphicFrameLocks/>
          </p:cNvGraphicFramePr>
          <p:nvPr>
            <p:extLst>
              <p:ext uri="{D42A27DB-BD31-4B8C-83A1-F6EECF244321}">
                <p14:modId xmlns:p14="http://schemas.microsoft.com/office/powerpoint/2010/main" val="853498356"/>
              </p:ext>
            </p:extLst>
          </p:nvPr>
        </p:nvGraphicFramePr>
        <p:xfrm>
          <a:off x="1066800" y="1269207"/>
          <a:ext cx="10058400" cy="49971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864673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xmlns="" id="{6125C7B7-4669-4C1B-ABB6-12EFABF07882}"/>
              </a:ext>
            </a:extLst>
          </p:cNvPr>
          <p:cNvSpPr>
            <a:spLocks noGrp="1"/>
          </p:cNvSpPr>
          <p:nvPr>
            <p:ph type="ftr" sz="quarter" idx="11"/>
          </p:nvPr>
        </p:nvSpPr>
        <p:spPr>
          <a:xfrm>
            <a:off x="3019168" y="6422254"/>
            <a:ext cx="6153664" cy="349107"/>
          </a:xfrm>
        </p:spPr>
        <p:txBody>
          <a:bodyPr/>
          <a:lstStyle/>
          <a:p>
            <a:r>
              <a:rPr lang="fr-FR" dirty="0"/>
              <a:t>Source: Bureau of Labor Statistics  https://www.bls.gov/ooh/fastest-growing.htm</a:t>
            </a:r>
          </a:p>
          <a:p>
            <a:r>
              <a:rPr lang="en-US" dirty="0"/>
              <a:t>Data last modified: September 4, 2019</a:t>
            </a:r>
          </a:p>
        </p:txBody>
      </p:sp>
      <p:sp>
        <p:nvSpPr>
          <p:cNvPr id="6" name="Slide Number Placeholder 5">
            <a:extLst>
              <a:ext uri="{FF2B5EF4-FFF2-40B4-BE49-F238E27FC236}">
                <a16:creationId xmlns:a16="http://schemas.microsoft.com/office/drawing/2014/main" xmlns="" id="{EE20E6B5-55CD-434A-88BD-BD12B27F5F34}"/>
              </a:ext>
            </a:extLst>
          </p:cNvPr>
          <p:cNvSpPr>
            <a:spLocks noGrp="1"/>
          </p:cNvSpPr>
          <p:nvPr>
            <p:ph type="sldNum" sz="quarter" idx="4"/>
          </p:nvPr>
        </p:nvSpPr>
        <p:spPr/>
        <p:txBody>
          <a:bodyPr/>
          <a:lstStyle/>
          <a:p>
            <a:fld id="{919E3AB5-2075-4D05-9263-E6829DCFE8AA}" type="slidenum">
              <a:rPr lang="en-US" smtClean="0"/>
              <a:pPr/>
              <a:t>8</a:t>
            </a:fld>
            <a:endParaRPr lang="en-US" dirty="0"/>
          </a:p>
        </p:txBody>
      </p:sp>
      <p:sp>
        <p:nvSpPr>
          <p:cNvPr id="7" name="Title 6">
            <a:extLst>
              <a:ext uri="{FF2B5EF4-FFF2-40B4-BE49-F238E27FC236}">
                <a16:creationId xmlns:a16="http://schemas.microsoft.com/office/drawing/2014/main" xmlns="" id="{9ECA774E-1E9B-42F1-8C7A-250C5DD606A5}"/>
              </a:ext>
            </a:extLst>
          </p:cNvPr>
          <p:cNvSpPr>
            <a:spLocks noGrp="1"/>
          </p:cNvSpPr>
          <p:nvPr>
            <p:ph type="title"/>
          </p:nvPr>
        </p:nvSpPr>
        <p:spPr>
          <a:xfrm>
            <a:off x="0" y="0"/>
            <a:ext cx="12192000" cy="1269207"/>
          </a:xfrm>
        </p:spPr>
        <p:txBody>
          <a:bodyPr>
            <a:noAutofit/>
          </a:bodyPr>
          <a:lstStyle/>
          <a:p>
            <a:r>
              <a:rPr lang="en-US" sz="2800" dirty="0"/>
              <a:t>Master’s or doctoral degrees are the typical entry-level education for 7 of the top 20 occupations projected to have the highest percent change of employment nationally from 2018-28</a:t>
            </a:r>
          </a:p>
        </p:txBody>
      </p:sp>
      <p:graphicFrame>
        <p:nvGraphicFramePr>
          <p:cNvPr id="8" name="Chart 7">
            <a:extLst>
              <a:ext uri="{FF2B5EF4-FFF2-40B4-BE49-F238E27FC236}">
                <a16:creationId xmlns:a16="http://schemas.microsoft.com/office/drawing/2014/main" xmlns="" id="{9BC1E1FA-2E54-4624-9146-1F088CF0AEDB}"/>
              </a:ext>
            </a:extLst>
          </p:cNvPr>
          <p:cNvGraphicFramePr>
            <a:graphicFrameLocks/>
          </p:cNvGraphicFramePr>
          <p:nvPr>
            <p:extLst>
              <p:ext uri="{D42A27DB-BD31-4B8C-83A1-F6EECF244321}">
                <p14:modId xmlns:p14="http://schemas.microsoft.com/office/powerpoint/2010/main" val="2735647790"/>
              </p:ext>
            </p:extLst>
          </p:nvPr>
        </p:nvGraphicFramePr>
        <p:xfrm>
          <a:off x="1066800" y="1269207"/>
          <a:ext cx="10058400" cy="49971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836812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F7D6B48C-58AB-428C-A415-23E4D7EA9AF8}"/>
              </a:ext>
            </a:extLst>
          </p:cNvPr>
          <p:cNvSpPr>
            <a:spLocks noGrp="1"/>
          </p:cNvSpPr>
          <p:nvPr>
            <p:ph type="ftr" sz="quarter" idx="11"/>
          </p:nvPr>
        </p:nvSpPr>
        <p:spPr>
          <a:xfrm>
            <a:off x="3176610" y="6422254"/>
            <a:ext cx="5838780" cy="349107"/>
          </a:xfrm>
        </p:spPr>
        <p:txBody>
          <a:bodyPr/>
          <a:lstStyle/>
          <a:p>
            <a:r>
              <a:rPr lang="en-US" dirty="0"/>
              <a:t>Source: Bureau of Labor Statistics https://www.bls.gov/ooh/most-new-jobs.htm</a:t>
            </a:r>
          </a:p>
          <a:p>
            <a:r>
              <a:rPr lang="en-US" dirty="0"/>
              <a:t>Data last modified: September 4, 2019</a:t>
            </a:r>
          </a:p>
        </p:txBody>
      </p:sp>
      <p:sp>
        <p:nvSpPr>
          <p:cNvPr id="3" name="Slide Number Placeholder 2">
            <a:extLst>
              <a:ext uri="{FF2B5EF4-FFF2-40B4-BE49-F238E27FC236}">
                <a16:creationId xmlns:a16="http://schemas.microsoft.com/office/drawing/2014/main" xmlns="" id="{D0E5C462-C5D7-4A9B-B155-2331CD11D482}"/>
              </a:ext>
            </a:extLst>
          </p:cNvPr>
          <p:cNvSpPr>
            <a:spLocks noGrp="1"/>
          </p:cNvSpPr>
          <p:nvPr>
            <p:ph type="sldNum" sz="quarter" idx="4"/>
          </p:nvPr>
        </p:nvSpPr>
        <p:spPr/>
        <p:txBody>
          <a:bodyPr/>
          <a:lstStyle/>
          <a:p>
            <a:fld id="{919E3AB5-2075-4D05-9263-E6829DCFE8AA}" type="slidenum">
              <a:rPr lang="en-US" smtClean="0"/>
              <a:pPr/>
              <a:t>9</a:t>
            </a:fld>
            <a:endParaRPr lang="en-US" dirty="0"/>
          </a:p>
        </p:txBody>
      </p:sp>
      <p:sp>
        <p:nvSpPr>
          <p:cNvPr id="4" name="Title 3">
            <a:extLst>
              <a:ext uri="{FF2B5EF4-FFF2-40B4-BE49-F238E27FC236}">
                <a16:creationId xmlns:a16="http://schemas.microsoft.com/office/drawing/2014/main" xmlns="" id="{2FA5E181-4C8A-4779-817C-0C8F57ACC0BD}"/>
              </a:ext>
            </a:extLst>
          </p:cNvPr>
          <p:cNvSpPr>
            <a:spLocks noGrp="1"/>
          </p:cNvSpPr>
          <p:nvPr>
            <p:ph type="title"/>
          </p:nvPr>
        </p:nvSpPr>
        <p:spPr>
          <a:xfrm>
            <a:off x="0" y="0"/>
            <a:ext cx="12192000" cy="1269207"/>
          </a:xfrm>
        </p:spPr>
        <p:txBody>
          <a:bodyPr>
            <a:noAutofit/>
          </a:bodyPr>
          <a:lstStyle/>
          <a:p>
            <a:r>
              <a:rPr lang="en-US" sz="3600" dirty="0"/>
              <a:t>BLS projects these 20 occupations to have the highest numeric change of employment from 2018-28</a:t>
            </a:r>
          </a:p>
        </p:txBody>
      </p:sp>
      <p:graphicFrame>
        <p:nvGraphicFramePr>
          <p:cNvPr id="5" name="Chart 4">
            <a:extLst>
              <a:ext uri="{FF2B5EF4-FFF2-40B4-BE49-F238E27FC236}">
                <a16:creationId xmlns:a16="http://schemas.microsoft.com/office/drawing/2014/main" xmlns="" id="{E1F21BF2-CD71-4B1E-A404-1500D7627494}"/>
              </a:ext>
            </a:extLst>
          </p:cNvPr>
          <p:cNvGraphicFramePr>
            <a:graphicFrameLocks/>
          </p:cNvGraphicFramePr>
          <p:nvPr>
            <p:extLst>
              <p:ext uri="{D42A27DB-BD31-4B8C-83A1-F6EECF244321}">
                <p14:modId xmlns:p14="http://schemas.microsoft.com/office/powerpoint/2010/main" val="3506427393"/>
              </p:ext>
            </p:extLst>
          </p:nvPr>
        </p:nvGraphicFramePr>
        <p:xfrm>
          <a:off x="1066800" y="1269207"/>
          <a:ext cx="10058400" cy="51370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359421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60x30">
      <a:dk1>
        <a:sysClr val="windowText" lastClr="000000"/>
      </a:dk1>
      <a:lt1>
        <a:sysClr val="window" lastClr="FFFFFF"/>
      </a:lt1>
      <a:dk2>
        <a:srgbClr val="005F84"/>
      </a:dk2>
      <a:lt2>
        <a:srgbClr val="F8E0A4"/>
      </a:lt2>
      <a:accent1>
        <a:srgbClr val="005F84"/>
      </a:accent1>
      <a:accent2>
        <a:srgbClr val="A81D40"/>
      </a:accent2>
      <a:accent3>
        <a:srgbClr val="8BD1E5"/>
      </a:accent3>
      <a:accent4>
        <a:srgbClr val="F6B11A"/>
      </a:accent4>
      <a:accent5>
        <a:srgbClr val="00B189"/>
      </a:accent5>
      <a:accent6>
        <a:srgbClr val="006648"/>
      </a:accent6>
      <a:hlink>
        <a:srgbClr val="614876"/>
      </a:hlink>
      <a:folHlink>
        <a:srgbClr val="383A35"/>
      </a:folHlink>
    </a:clrScheme>
    <a:fontScheme name="Tahoma">
      <a:majorFont>
        <a:latin typeface="Tahoma"/>
        <a:ea typeface=""/>
        <a:cs typeface=""/>
      </a:majorFont>
      <a:minorFont>
        <a:latin typeface="Tahoma"/>
        <a:ea typeface=""/>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2596</TotalTime>
  <Words>2955</Words>
  <Application>Microsoft Office PowerPoint</Application>
  <PresentationFormat>Widescreen</PresentationFormat>
  <Paragraphs>357</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Tahoma</vt:lpstr>
      <vt:lpstr>Webdings</vt:lpstr>
      <vt:lpstr>Office Theme</vt:lpstr>
      <vt:lpstr>Graduate Programs in Texas:  What is Needed</vt:lpstr>
      <vt:lpstr>There are two guiding questions for today’s presentation</vt:lpstr>
      <vt:lpstr>The number of master’s degrees awarded increased 22 percent from 2014 to 2018</vt:lpstr>
      <vt:lpstr>Disciplines with the most degrees awarded are different at the master’s and doctoral levels</vt:lpstr>
      <vt:lpstr>Nearly twice as many graduate degrees were awarded in Business than any other curriculum area in Texas from 2014 to 2018</vt:lpstr>
      <vt:lpstr>The number of degree programs and graduate student enrollment are not always proportional</vt:lpstr>
      <vt:lpstr>BLS projects these 20 occupations to have the highest percent change of employment nationally from 2018-28</vt:lpstr>
      <vt:lpstr>Master’s or doctoral degrees are the typical entry-level education for 7 of the top 20 occupations projected to have the highest percent change of employment nationally from 2018-28</vt:lpstr>
      <vt:lpstr>BLS projects these 20 occupations to have the highest numeric change of employment from 2018-28</vt:lpstr>
      <vt:lpstr>Occupations with highest projected employment growth are similar in Texas and Nationally 2016-26</vt:lpstr>
      <vt:lpstr>Occupations projected to add the most new jobs from 2016-26 in Texas typically requiring a doctoral or professional degree are in the health professions</vt:lpstr>
      <vt:lpstr>Occupations projected to have the fastest-growth (in red) from 2016-26 in Texas typically requiring a doctoral or professional degree are in the health professions</vt:lpstr>
      <vt:lpstr>Occupations projected to add the most new jobs from 2016-26 in Texas typically requiring a master’s degree are in the education and health professions fields</vt:lpstr>
      <vt:lpstr>Occupations projected to have the fastest-growth from 2016-26 in Texas typically requiring a master’s degree are in the health professions</vt:lpstr>
      <vt:lpstr>The Gulf Coast workforce development area (WDA) is projected to have the highest number of Education Administration and Nurse Practitioner positions from 2016 to 2026</vt:lpstr>
      <vt:lpstr>The top 10 occupations projected for the Capital Area from 2016-26</vt:lpstr>
      <vt:lpstr>Top 13 occupation projections for the Capital Area WDA typically requiring bachelor’s, master’s, or doctoral degrees</vt:lpstr>
      <vt:lpstr>Guidelines are provided in Texas Administrative Code to ensure that institutions establish programs based on need, quality, costs and funding, and program review.</vt:lpstr>
      <vt:lpstr>Considerations when developing a new degree program include:</vt:lpstr>
      <vt:lpstr>Considerations when developing a new degree program include: (continued)</vt:lpstr>
      <vt:lpstr>To anticipate future needs for graduate programs:</vt:lpstr>
      <vt:lpstr>PowerPoint Presentation</vt:lpstr>
      <vt:lpstr>Resources</vt:lpstr>
    </vt:vector>
  </TitlesOfParts>
  <Company>THECB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Rodriguez, Sophia</dc:creator>
  <cp:lastModifiedBy>Goeman, James Dr.</cp:lastModifiedBy>
  <cp:revision>189</cp:revision>
  <cp:lastPrinted>2018-06-29T18:55:00Z</cp:lastPrinted>
  <dcterms:created xsi:type="dcterms:W3CDTF">2018-06-22T18:29:55Z</dcterms:created>
  <dcterms:modified xsi:type="dcterms:W3CDTF">2019-09-26T14:05:37Z</dcterms:modified>
</cp:coreProperties>
</file>