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sldIdLst>
    <p:sldId id="279" r:id="rId2"/>
    <p:sldId id="283" r:id="rId3"/>
    <p:sldId id="284" r:id="rId4"/>
    <p:sldId id="285" r:id="rId5"/>
    <p:sldId id="286" r:id="rId6"/>
    <p:sldId id="297" r:id="rId7"/>
    <p:sldId id="294" r:id="rId8"/>
    <p:sldId id="295" r:id="rId9"/>
    <p:sldId id="296" r:id="rId10"/>
    <p:sldId id="298" r:id="rId11"/>
    <p:sldId id="299" r:id="rId12"/>
    <p:sldId id="287" r:id="rId13"/>
    <p:sldId id="300" r:id="rId14"/>
    <p:sldId id="301" r:id="rId15"/>
    <p:sldId id="282" r:id="rId16"/>
    <p:sldId id="293" r:id="rId17"/>
    <p:sldId id="302" r:id="rId18"/>
    <p:sldId id="304" r:id="rId19"/>
    <p:sldId id="288" r:id="rId20"/>
    <p:sldId id="289" r:id="rId21"/>
    <p:sldId id="305" r:id="rId22"/>
    <p:sldId id="306" r:id="rId23"/>
    <p:sldId id="307" r:id="rId24"/>
    <p:sldId id="308" r:id="rId25"/>
    <p:sldId id="310" r:id="rId26"/>
    <p:sldId id="291" r:id="rId27"/>
    <p:sldId id="311" r:id="rId28"/>
    <p:sldId id="290" r:id="rId29"/>
    <p:sldId id="313" r:id="rId30"/>
    <p:sldId id="292" r:id="rId31"/>
    <p:sldId id="28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sorterViewPr>
    <p:cViewPr>
      <p:scale>
        <a:sx n="100" d="100"/>
        <a:sy n="100" d="100"/>
      </p:scale>
      <p:origin x="0" y="-99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9E2B999-4FBD-4F0B-AFDA-2C2732225415}" type="datetimeFigureOut">
              <a:rPr lang="en-US" smtClean="0"/>
              <a:t>9/17/2019</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B1B8D43-2808-4B89-8942-DF1A6704BABE}" type="slidenum">
              <a:rPr lang="en-US" smtClean="0"/>
              <a:t>‹#›</a:t>
            </a:fld>
            <a:endParaRPr lang="en-US"/>
          </a:p>
        </p:txBody>
      </p:sp>
    </p:spTree>
    <p:extLst>
      <p:ext uri="{BB962C8B-B14F-4D97-AF65-F5344CB8AC3E}">
        <p14:creationId xmlns:p14="http://schemas.microsoft.com/office/powerpoint/2010/main" val="251812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E2B999-4FBD-4F0B-AFDA-2C2732225415}"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8D43-2808-4B89-8942-DF1A6704BABE}" type="slidenum">
              <a:rPr lang="en-US" smtClean="0"/>
              <a:t>‹#›</a:t>
            </a:fld>
            <a:endParaRPr lang="en-US"/>
          </a:p>
        </p:txBody>
      </p:sp>
    </p:spTree>
    <p:extLst>
      <p:ext uri="{BB962C8B-B14F-4D97-AF65-F5344CB8AC3E}">
        <p14:creationId xmlns:p14="http://schemas.microsoft.com/office/powerpoint/2010/main" val="1623084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9E2B999-4FBD-4F0B-AFDA-2C2732225415}" type="datetimeFigureOut">
              <a:rPr lang="en-US" smtClean="0"/>
              <a:t>9/17/2019</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B1B8D43-2808-4B89-8942-DF1A6704BABE}" type="slidenum">
              <a:rPr lang="en-US" smtClean="0"/>
              <a:t>‹#›</a:t>
            </a:fld>
            <a:endParaRPr lang="en-US"/>
          </a:p>
        </p:txBody>
      </p:sp>
    </p:spTree>
    <p:extLst>
      <p:ext uri="{BB962C8B-B14F-4D97-AF65-F5344CB8AC3E}">
        <p14:creationId xmlns:p14="http://schemas.microsoft.com/office/powerpoint/2010/main" val="304975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E2B999-4FBD-4F0B-AFDA-2C2732225415}"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0B1B8D43-2808-4B89-8942-DF1A6704BABE}" type="slidenum">
              <a:rPr lang="en-US" smtClean="0"/>
              <a:t>‹#›</a:t>
            </a:fld>
            <a:endParaRPr lang="en-US"/>
          </a:p>
        </p:txBody>
      </p:sp>
    </p:spTree>
    <p:extLst>
      <p:ext uri="{BB962C8B-B14F-4D97-AF65-F5344CB8AC3E}">
        <p14:creationId xmlns:p14="http://schemas.microsoft.com/office/powerpoint/2010/main" val="166205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9E2B999-4FBD-4F0B-AFDA-2C2732225415}" type="datetimeFigureOut">
              <a:rPr lang="en-US" smtClean="0"/>
              <a:t>9/17/2019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B1B8D43-2808-4B89-8942-DF1A6704BABE}" type="slidenum">
              <a:rPr lang="en-US" smtClean="0"/>
              <a:t>‹#›</a:t>
            </a:fld>
            <a:endParaRPr lang="en-US"/>
          </a:p>
        </p:txBody>
      </p:sp>
    </p:spTree>
    <p:extLst>
      <p:ext uri="{BB962C8B-B14F-4D97-AF65-F5344CB8AC3E}">
        <p14:creationId xmlns:p14="http://schemas.microsoft.com/office/powerpoint/2010/main" val="46050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E2B999-4FBD-4F0B-AFDA-2C2732225415}"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B8D43-2808-4B89-8942-DF1A6704BABE}" type="slidenum">
              <a:rPr lang="en-US" smtClean="0"/>
              <a:t>‹#›</a:t>
            </a:fld>
            <a:endParaRPr lang="en-US"/>
          </a:p>
        </p:txBody>
      </p:sp>
    </p:spTree>
    <p:extLst>
      <p:ext uri="{BB962C8B-B14F-4D97-AF65-F5344CB8AC3E}">
        <p14:creationId xmlns:p14="http://schemas.microsoft.com/office/powerpoint/2010/main" val="15795701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E2B999-4FBD-4F0B-AFDA-2C2732225415}" type="datetimeFigureOut">
              <a:rPr lang="en-US" smtClean="0"/>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1B8D43-2808-4B89-8942-DF1A6704BABE}" type="slidenum">
              <a:rPr lang="en-US" smtClean="0"/>
              <a:t>‹#›</a:t>
            </a:fld>
            <a:endParaRPr lang="en-US"/>
          </a:p>
        </p:txBody>
      </p:sp>
    </p:spTree>
    <p:extLst>
      <p:ext uri="{BB962C8B-B14F-4D97-AF65-F5344CB8AC3E}">
        <p14:creationId xmlns:p14="http://schemas.microsoft.com/office/powerpoint/2010/main" val="17004546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E2B999-4FBD-4F0B-AFDA-2C2732225415}" type="datetimeFigureOut">
              <a:rPr lang="en-US" smtClean="0"/>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B8D43-2808-4B89-8942-DF1A6704BABE}" type="slidenum">
              <a:rPr lang="en-US" smtClean="0"/>
              <a:t>‹#›</a:t>
            </a:fld>
            <a:endParaRPr lang="en-US"/>
          </a:p>
        </p:txBody>
      </p:sp>
    </p:spTree>
    <p:extLst>
      <p:ext uri="{BB962C8B-B14F-4D97-AF65-F5344CB8AC3E}">
        <p14:creationId xmlns:p14="http://schemas.microsoft.com/office/powerpoint/2010/main" val="186178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2B999-4FBD-4F0B-AFDA-2C2732225415}" type="datetimeFigureOut">
              <a:rPr lang="en-US" smtClean="0"/>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1B8D43-2808-4B89-8942-DF1A6704BABE}" type="slidenum">
              <a:rPr lang="en-US" smtClean="0"/>
              <a:t>‹#›</a:t>
            </a:fld>
            <a:endParaRPr lang="en-US"/>
          </a:p>
        </p:txBody>
      </p:sp>
    </p:spTree>
    <p:extLst>
      <p:ext uri="{BB962C8B-B14F-4D97-AF65-F5344CB8AC3E}">
        <p14:creationId xmlns:p14="http://schemas.microsoft.com/office/powerpoint/2010/main" val="385770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9E2B999-4FBD-4F0B-AFDA-2C2732225415}" type="datetimeFigureOut">
              <a:rPr lang="en-US" smtClean="0"/>
              <a:t>9/17/2019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B1B8D43-2808-4B89-8942-DF1A6704BABE}" type="slidenum">
              <a:rPr lang="en-US" smtClean="0"/>
              <a:t>‹#›</a:t>
            </a:fld>
            <a:endParaRPr lang="en-US"/>
          </a:p>
        </p:txBody>
      </p:sp>
    </p:spTree>
    <p:extLst>
      <p:ext uri="{BB962C8B-B14F-4D97-AF65-F5344CB8AC3E}">
        <p14:creationId xmlns:p14="http://schemas.microsoft.com/office/powerpoint/2010/main" val="226664788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E2B999-4FBD-4F0B-AFDA-2C2732225415}"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B8D43-2808-4B89-8942-DF1A6704BABE}" type="slidenum">
              <a:rPr lang="en-US" smtClean="0"/>
              <a:t>‹#›</a:t>
            </a:fld>
            <a:endParaRPr lang="en-US"/>
          </a:p>
        </p:txBody>
      </p:sp>
    </p:spTree>
    <p:extLst>
      <p:ext uri="{BB962C8B-B14F-4D97-AF65-F5344CB8AC3E}">
        <p14:creationId xmlns:p14="http://schemas.microsoft.com/office/powerpoint/2010/main" val="185673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9E2B999-4FBD-4F0B-AFDA-2C2732225415}" type="datetimeFigureOut">
              <a:rPr lang="en-US" smtClean="0"/>
              <a:t>9/17/2019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B1B8D43-2808-4B89-8942-DF1A6704BABE}"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1700932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3200" b="1" dirty="0"/>
              <a:t>Balancing Graduate Education and </a:t>
            </a:r>
            <a:br>
              <a:rPr lang="en-US" sz="3200" b="1" dirty="0"/>
            </a:br>
            <a:r>
              <a:rPr lang="en-US" sz="3200" b="1" dirty="0"/>
              <a:t>the Development of a Career Trajectory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249" y="3898559"/>
            <a:ext cx="5645431" cy="1755420"/>
          </a:xfrm>
          <a:prstGeom prst="rect">
            <a:avLst/>
          </a:prstGeom>
        </p:spPr>
      </p:pic>
    </p:spTree>
    <p:extLst>
      <p:ext uri="{BB962C8B-B14F-4D97-AF65-F5344CB8AC3E}">
        <p14:creationId xmlns:p14="http://schemas.microsoft.com/office/powerpoint/2010/main" val="2694728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01953"/>
          </a:xfrm>
        </p:spPr>
        <p:txBody>
          <a:bodyPr/>
          <a:lstStyle/>
          <a:p>
            <a:r>
              <a:rPr lang="en-US" b="1" dirty="0" smtClean="0"/>
              <a:t>Career Path  vs  career plan</a:t>
            </a:r>
            <a:endParaRPr lang="en-US" b="1" dirty="0"/>
          </a:p>
        </p:txBody>
      </p:sp>
      <p:sp>
        <p:nvSpPr>
          <p:cNvPr id="3" name="Content Placeholder 2"/>
          <p:cNvSpPr>
            <a:spLocks noGrp="1"/>
          </p:cNvSpPr>
          <p:nvPr>
            <p:ph idx="1"/>
          </p:nvPr>
        </p:nvSpPr>
        <p:spPr>
          <a:xfrm>
            <a:off x="486338" y="2371328"/>
            <a:ext cx="10931305" cy="3678303"/>
          </a:xfrm>
        </p:spPr>
        <p:txBody>
          <a:bodyPr>
            <a:noAutofit/>
          </a:bodyPr>
          <a:lstStyle/>
          <a:p>
            <a:pPr>
              <a:lnSpc>
                <a:spcPct val="90000"/>
              </a:lnSpc>
              <a:spcBef>
                <a:spcPts val="1200"/>
              </a:spcBef>
              <a:spcAft>
                <a:spcPts val="0"/>
              </a:spcAft>
            </a:pPr>
            <a:r>
              <a:rPr lang="en-US" sz="2600" dirty="0"/>
              <a:t>A career path is composed of a sequence of </a:t>
            </a:r>
            <a:r>
              <a:rPr lang="en-US" sz="2600" dirty="0" smtClean="0"/>
              <a:t>jobs. </a:t>
            </a:r>
          </a:p>
          <a:p>
            <a:pPr>
              <a:lnSpc>
                <a:spcPct val="90000"/>
              </a:lnSpc>
              <a:spcBef>
                <a:spcPts val="1200"/>
              </a:spcBef>
              <a:spcAft>
                <a:spcPts val="0"/>
              </a:spcAft>
            </a:pPr>
            <a:r>
              <a:rPr lang="en-US" sz="2600" dirty="0" smtClean="0"/>
              <a:t>However, career </a:t>
            </a:r>
            <a:r>
              <a:rPr lang="en-US" sz="2600" dirty="0"/>
              <a:t>paths and career plans </a:t>
            </a:r>
            <a:r>
              <a:rPr lang="en-US" sz="2600" dirty="0" smtClean="0"/>
              <a:t>are not the same thing. </a:t>
            </a:r>
          </a:p>
          <a:p>
            <a:pPr>
              <a:lnSpc>
                <a:spcPct val="90000"/>
              </a:lnSpc>
              <a:spcBef>
                <a:spcPts val="1200"/>
              </a:spcBef>
              <a:spcAft>
                <a:spcPts val="0"/>
              </a:spcAft>
            </a:pPr>
            <a:r>
              <a:rPr lang="en-US" sz="2600" dirty="0" smtClean="0"/>
              <a:t>A </a:t>
            </a:r>
            <a:r>
              <a:rPr lang="en-US" sz="2600" dirty="0"/>
              <a:t>career plan includes short-term or long-term goals leading to an ideal </a:t>
            </a:r>
            <a:r>
              <a:rPr lang="en-US" sz="2600" dirty="0" smtClean="0"/>
              <a:t>career trajectory, </a:t>
            </a:r>
            <a:r>
              <a:rPr lang="en-US" sz="2600" dirty="0"/>
              <a:t>while a career path specifically includes the jobs that step an individual towards his or her goals and objectives</a:t>
            </a:r>
            <a:r>
              <a:rPr lang="en-US" sz="2600" dirty="0" smtClean="0"/>
              <a:t>.</a:t>
            </a:r>
          </a:p>
          <a:p>
            <a:pPr>
              <a:lnSpc>
                <a:spcPct val="90000"/>
              </a:lnSpc>
              <a:spcBef>
                <a:spcPts val="1200"/>
              </a:spcBef>
              <a:spcAft>
                <a:spcPts val="0"/>
              </a:spcAft>
            </a:pPr>
            <a:r>
              <a:rPr lang="en-US" sz="2600" dirty="0" smtClean="0"/>
              <a:t>One’s career path and career plan(s) influence their career trajectory.</a:t>
            </a:r>
          </a:p>
          <a:p>
            <a:pPr>
              <a:lnSpc>
                <a:spcPct val="90000"/>
              </a:lnSpc>
              <a:spcBef>
                <a:spcPts val="1200"/>
              </a:spcBef>
              <a:spcAft>
                <a:spcPts val="0"/>
              </a:spcAft>
            </a:pPr>
            <a:r>
              <a:rPr lang="en-US" sz="2600" dirty="0"/>
              <a:t>Some self research and self reflection is required to identify what one likes, dislikes, wants, or, needs from work and, what knowledge and transferable skills are needed to achieve success in the chosen path</a:t>
            </a:r>
            <a:r>
              <a:rPr lang="en-US" sz="2600" dirty="0" smtClean="0"/>
              <a:t>.</a:t>
            </a:r>
          </a:p>
          <a:p>
            <a:pPr>
              <a:spcBef>
                <a:spcPts val="1200"/>
              </a:spcBef>
              <a:spcAft>
                <a:spcPts val="0"/>
              </a:spcAft>
            </a:pPr>
            <a:endParaRPr lang="en-US" sz="2600" dirty="0" smtClean="0"/>
          </a:p>
        </p:txBody>
      </p:sp>
    </p:spTree>
    <p:extLst>
      <p:ext uri="{BB962C8B-B14F-4D97-AF65-F5344CB8AC3E}">
        <p14:creationId xmlns:p14="http://schemas.microsoft.com/office/powerpoint/2010/main" val="1206322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Career Path  vs  career plan</a:t>
            </a:r>
            <a:endParaRPr lang="en-US" dirty="0"/>
          </a:p>
        </p:txBody>
      </p:sp>
      <p:sp>
        <p:nvSpPr>
          <p:cNvPr id="3" name="Content Placeholder 2"/>
          <p:cNvSpPr>
            <a:spLocks noGrp="1"/>
          </p:cNvSpPr>
          <p:nvPr>
            <p:ph idx="1"/>
          </p:nvPr>
        </p:nvSpPr>
        <p:spPr>
          <a:xfrm>
            <a:off x="395997" y="2527737"/>
            <a:ext cx="11029615" cy="3678303"/>
          </a:xfrm>
        </p:spPr>
        <p:txBody>
          <a:bodyPr>
            <a:noAutofit/>
          </a:bodyPr>
          <a:lstStyle/>
          <a:p>
            <a:pPr>
              <a:lnSpc>
                <a:spcPct val="90000"/>
              </a:lnSpc>
              <a:spcBef>
                <a:spcPts val="1200"/>
              </a:spcBef>
              <a:spcAft>
                <a:spcPts val="0"/>
              </a:spcAft>
            </a:pPr>
            <a:r>
              <a:rPr lang="en-US" sz="2600" dirty="0"/>
              <a:t>However, </a:t>
            </a:r>
            <a:r>
              <a:rPr lang="en-US" sz="2600" dirty="0" smtClean="0"/>
              <a:t>in </a:t>
            </a:r>
            <a:r>
              <a:rPr lang="en-US" sz="2600" dirty="0"/>
              <a:t>order to </a:t>
            </a:r>
            <a:r>
              <a:rPr lang="en-US" sz="2600" dirty="0" smtClean="0"/>
              <a:t>plan and set </a:t>
            </a:r>
            <a:r>
              <a:rPr lang="en-US" sz="2600" dirty="0"/>
              <a:t>career goals and </a:t>
            </a:r>
            <a:r>
              <a:rPr lang="en-US" sz="2600" dirty="0" smtClean="0"/>
              <a:t>a </a:t>
            </a:r>
            <a:r>
              <a:rPr lang="en-US" sz="2600" dirty="0"/>
              <a:t>career path to achieve an upward moving career trajectory a student must be aware of career options and career advancement opportunities</a:t>
            </a:r>
            <a:r>
              <a:rPr lang="en-US" sz="2600" dirty="0" smtClean="0"/>
              <a:t>.</a:t>
            </a:r>
          </a:p>
          <a:p>
            <a:pPr>
              <a:lnSpc>
                <a:spcPct val="90000"/>
              </a:lnSpc>
              <a:spcBef>
                <a:spcPts val="1200"/>
              </a:spcBef>
              <a:spcAft>
                <a:spcPts val="0"/>
              </a:spcAft>
            </a:pPr>
            <a:r>
              <a:rPr lang="en-US" sz="2600" dirty="0" smtClean="0"/>
              <a:t>To </a:t>
            </a:r>
            <a:r>
              <a:rPr lang="en-US" sz="2600" dirty="0"/>
              <a:t>help a student balance a graduate education with a career trajectory, part of the graduate education experience should be helping the student learn the range of career options that exist and provide support and opportunities to best utilize their educational experience to achieve the same. </a:t>
            </a:r>
            <a:endParaRPr lang="en-US" sz="2600" dirty="0" smtClean="0"/>
          </a:p>
          <a:p>
            <a:pPr>
              <a:lnSpc>
                <a:spcPct val="90000"/>
              </a:lnSpc>
              <a:spcBef>
                <a:spcPts val="1200"/>
              </a:spcBef>
              <a:spcAft>
                <a:spcPts val="0"/>
              </a:spcAft>
            </a:pPr>
            <a:r>
              <a:rPr lang="en-US" sz="2600" dirty="0" smtClean="0"/>
              <a:t>Educators and educational institutions need </a:t>
            </a:r>
            <a:r>
              <a:rPr lang="en-US" sz="2600" dirty="0"/>
              <a:t>to better connect education and workforce </a:t>
            </a:r>
            <a:r>
              <a:rPr lang="en-US" sz="2600" dirty="0" smtClean="0"/>
              <a:t>development.</a:t>
            </a:r>
          </a:p>
          <a:p>
            <a:pPr>
              <a:lnSpc>
                <a:spcPct val="90000"/>
              </a:lnSpc>
              <a:spcBef>
                <a:spcPts val="1200"/>
              </a:spcBef>
              <a:spcAft>
                <a:spcPts val="0"/>
              </a:spcAft>
            </a:pPr>
            <a:r>
              <a:rPr lang="en-US" sz="2600" dirty="0" smtClean="0"/>
              <a:t>Address the “Skills Gap” between academia and industry.</a:t>
            </a:r>
            <a:endParaRPr lang="en-US" sz="2600" dirty="0"/>
          </a:p>
          <a:p>
            <a:endParaRPr lang="en-US" sz="2600" dirty="0"/>
          </a:p>
        </p:txBody>
      </p:sp>
    </p:spTree>
    <p:extLst>
      <p:ext uri="{BB962C8B-B14F-4D97-AF65-F5344CB8AC3E}">
        <p14:creationId xmlns:p14="http://schemas.microsoft.com/office/powerpoint/2010/main" val="425495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Reality of graduate education in the US</a:t>
            </a:r>
            <a:endParaRPr lang="en-US" b="1" dirty="0"/>
          </a:p>
        </p:txBody>
      </p:sp>
      <p:pic>
        <p:nvPicPr>
          <p:cNvPr id="4" name="Content Placeholder 3"/>
          <p:cNvPicPr>
            <a:picLocks noGrp="1" noChangeAspect="1"/>
          </p:cNvPicPr>
          <p:nvPr>
            <p:ph idx="1"/>
          </p:nvPr>
        </p:nvPicPr>
        <p:blipFill rotWithShape="1">
          <a:blip r:embed="rId2"/>
          <a:srcRect l="28061" t="14916" r="43880" b="15477"/>
          <a:stretch/>
        </p:blipFill>
        <p:spPr>
          <a:xfrm>
            <a:off x="3897126" y="1806716"/>
            <a:ext cx="3788463" cy="5051284"/>
          </a:xfrm>
          <a:prstGeom prst="rect">
            <a:avLst/>
          </a:prstGeom>
        </p:spPr>
      </p:pic>
      <p:sp>
        <p:nvSpPr>
          <p:cNvPr id="5" name="TextBox 4"/>
          <p:cNvSpPr txBox="1"/>
          <p:nvPr/>
        </p:nvSpPr>
        <p:spPr>
          <a:xfrm>
            <a:off x="439838" y="2070200"/>
            <a:ext cx="3081324" cy="4524315"/>
          </a:xfrm>
          <a:prstGeom prst="rect">
            <a:avLst/>
          </a:prstGeom>
          <a:noFill/>
        </p:spPr>
        <p:txBody>
          <a:bodyPr wrap="square" rtlCol="0">
            <a:spAutoFit/>
          </a:bodyPr>
          <a:lstStyle/>
          <a:p>
            <a:pPr>
              <a:lnSpc>
                <a:spcPct val="90000"/>
              </a:lnSpc>
            </a:pPr>
            <a:r>
              <a:rPr lang="en-US" sz="2000" dirty="0"/>
              <a:t>For decades, the popular conception of a college student in this country has been the full-time residential financially dependent </a:t>
            </a:r>
            <a:r>
              <a:rPr lang="en-US" sz="2000" dirty="0" smtClean="0"/>
              <a:t>student. </a:t>
            </a:r>
          </a:p>
          <a:p>
            <a:pPr>
              <a:lnSpc>
                <a:spcPct val="90000"/>
              </a:lnSpc>
            </a:pPr>
            <a:r>
              <a:rPr lang="en-US" sz="2000" dirty="0" smtClean="0"/>
              <a:t>But </a:t>
            </a:r>
            <a:r>
              <a:rPr lang="en-US" sz="2000" dirty="0"/>
              <a:t>that student has not been the norm at U.S. postsecondary institutions for more than 30 years. </a:t>
            </a:r>
            <a:endParaRPr lang="en-US" sz="2000" dirty="0" smtClean="0"/>
          </a:p>
          <a:p>
            <a:pPr>
              <a:lnSpc>
                <a:spcPct val="90000"/>
              </a:lnSpc>
            </a:pPr>
            <a:r>
              <a:rPr lang="en-US" sz="2000" dirty="0" smtClean="0"/>
              <a:t>Such </a:t>
            </a:r>
            <a:r>
              <a:rPr lang="en-US" sz="2000" dirty="0"/>
              <a:t>students exist but they are greatly outnumbered by working learners: students who balance learning in college with earning a paycheck</a:t>
            </a:r>
            <a:r>
              <a:rPr lang="en-US" sz="2000" dirty="0" smtClean="0"/>
              <a:t>.</a:t>
            </a:r>
            <a:endParaRPr lang="en-US" dirty="0"/>
          </a:p>
        </p:txBody>
      </p:sp>
      <p:sp>
        <p:nvSpPr>
          <p:cNvPr id="6" name="TextBox 5"/>
          <p:cNvSpPr txBox="1"/>
          <p:nvPr/>
        </p:nvSpPr>
        <p:spPr>
          <a:xfrm>
            <a:off x="7980530" y="2430684"/>
            <a:ext cx="3825647" cy="3477875"/>
          </a:xfrm>
          <a:prstGeom prst="rect">
            <a:avLst/>
          </a:prstGeom>
          <a:noFill/>
        </p:spPr>
        <p:txBody>
          <a:bodyPr wrap="square" rtlCol="0">
            <a:spAutoFit/>
          </a:bodyPr>
          <a:lstStyle/>
          <a:p>
            <a:r>
              <a:rPr lang="en-US" sz="2000" dirty="0" smtClean="0"/>
              <a:t>The </a:t>
            </a:r>
            <a:r>
              <a:rPr lang="en-US" sz="2000" dirty="0"/>
              <a:t>rise in the number of working learners is a natural evolution of our work-based society. </a:t>
            </a:r>
            <a:endParaRPr lang="en-US" sz="2000" dirty="0" smtClean="0"/>
          </a:p>
          <a:p>
            <a:endParaRPr lang="en-US" sz="2000" dirty="0" smtClean="0"/>
          </a:p>
          <a:p>
            <a:r>
              <a:rPr lang="en-US" sz="2000" dirty="0" smtClean="0"/>
              <a:t>Early </a:t>
            </a:r>
            <a:r>
              <a:rPr lang="en-US" sz="2000" dirty="0"/>
              <a:t>work experience forms good habits and helps students make career connections. </a:t>
            </a:r>
            <a:endParaRPr lang="en-US" sz="2000" dirty="0" smtClean="0"/>
          </a:p>
          <a:p>
            <a:endParaRPr lang="en-US" sz="2000" dirty="0" smtClean="0"/>
          </a:p>
          <a:p>
            <a:r>
              <a:rPr lang="en-US" sz="2000" dirty="0" smtClean="0"/>
              <a:t>More </a:t>
            </a:r>
            <a:r>
              <a:rPr lang="en-US" sz="2000" dirty="0"/>
              <a:t>attention should be paid to the pathways from education to work.</a:t>
            </a:r>
          </a:p>
        </p:txBody>
      </p:sp>
    </p:spTree>
    <p:extLst>
      <p:ext uri="{BB962C8B-B14F-4D97-AF65-F5344CB8AC3E}">
        <p14:creationId xmlns:p14="http://schemas.microsoft.com/office/powerpoint/2010/main" val="585914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t>https://www.extension.harvard.edu/inside-extension/how-students-balance-full-time-work-school</a:t>
            </a:r>
          </a:p>
        </p:txBody>
      </p:sp>
      <p:sp>
        <p:nvSpPr>
          <p:cNvPr id="3" name="Content Placeholder 2"/>
          <p:cNvSpPr>
            <a:spLocks noGrp="1"/>
          </p:cNvSpPr>
          <p:nvPr>
            <p:ph idx="1"/>
          </p:nvPr>
        </p:nvSpPr>
        <p:spPr>
          <a:xfrm>
            <a:off x="581192" y="1393418"/>
            <a:ext cx="11029615" cy="3678303"/>
          </a:xfrm>
        </p:spPr>
        <p:txBody>
          <a:bodyPr>
            <a:normAutofit/>
          </a:bodyPr>
          <a:lstStyle/>
          <a:p>
            <a:pPr marL="0" indent="0" algn="ctr">
              <a:buNone/>
            </a:pPr>
            <a:r>
              <a:rPr lang="en-US" sz="2800" b="1" dirty="0"/>
              <a:t>How Students Balance Full-Time Work and School</a:t>
            </a:r>
          </a:p>
          <a:p>
            <a:pPr marL="0" indent="0" algn="ctr">
              <a:buNone/>
            </a:pPr>
            <a:r>
              <a:rPr lang="en-US" sz="2800" i="1" dirty="0"/>
              <a:t>Earning a degree is one way to get on a path toward a more gratifying career. But it presents a dilemma for those who need to maintain full-time employment. A job is necessary to pay for school (and life), but school may demand some of the time you typically dedicate to work.</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83" y="4714875"/>
            <a:ext cx="2333625" cy="19621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902" y="5071721"/>
            <a:ext cx="2242844" cy="14925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9891" y="4879990"/>
            <a:ext cx="2972109" cy="197780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4436" y="4725545"/>
            <a:ext cx="2143125" cy="21431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1041" y="4879990"/>
            <a:ext cx="2060756" cy="1893430"/>
          </a:xfrm>
          <a:prstGeom prst="rect">
            <a:avLst/>
          </a:prstGeom>
        </p:spPr>
      </p:pic>
    </p:spTree>
    <p:extLst>
      <p:ext uri="{BB962C8B-B14F-4D97-AF65-F5344CB8AC3E}">
        <p14:creationId xmlns:p14="http://schemas.microsoft.com/office/powerpoint/2010/main" val="1125394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t>https://www.extension.harvard.edu/inside-extension/how-students-balance-full-time-work-school</a:t>
            </a:r>
            <a:endParaRPr lang="en-US" sz="2400" dirty="0"/>
          </a:p>
        </p:txBody>
      </p:sp>
      <p:pic>
        <p:nvPicPr>
          <p:cNvPr id="4" name="Content Placeholder 3"/>
          <p:cNvPicPr>
            <a:picLocks noGrp="1" noChangeAspect="1"/>
          </p:cNvPicPr>
          <p:nvPr>
            <p:ph idx="1"/>
          </p:nvPr>
        </p:nvPicPr>
        <p:blipFill rotWithShape="1">
          <a:blip r:embed="rId2"/>
          <a:srcRect l="17372" t="7457" r="29183" b="30395"/>
          <a:stretch/>
        </p:blipFill>
        <p:spPr>
          <a:xfrm>
            <a:off x="1678329" y="1848058"/>
            <a:ext cx="8559919" cy="4911557"/>
          </a:xfrm>
          <a:prstGeom prst="rect">
            <a:avLst/>
          </a:prstGeom>
        </p:spPr>
      </p:pic>
      <p:sp>
        <p:nvSpPr>
          <p:cNvPr id="3" name="Right Arrow 2"/>
          <p:cNvSpPr/>
          <p:nvPr/>
        </p:nvSpPr>
        <p:spPr>
          <a:xfrm>
            <a:off x="390337" y="3987112"/>
            <a:ext cx="1266437" cy="172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10259803" y="3987112"/>
            <a:ext cx="1351005" cy="1853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619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Reality of graduate education in the US</a:t>
            </a:r>
            <a:endParaRPr lang="en-US" dirty="0"/>
          </a:p>
        </p:txBody>
      </p:sp>
      <p:sp>
        <p:nvSpPr>
          <p:cNvPr id="3" name="Content Placeholder 2"/>
          <p:cNvSpPr>
            <a:spLocks noGrp="1"/>
          </p:cNvSpPr>
          <p:nvPr>
            <p:ph idx="1"/>
          </p:nvPr>
        </p:nvSpPr>
        <p:spPr>
          <a:xfrm>
            <a:off x="442296" y="2400414"/>
            <a:ext cx="11029615" cy="3678303"/>
          </a:xfrm>
        </p:spPr>
        <p:txBody>
          <a:bodyPr>
            <a:noAutofit/>
          </a:bodyPr>
          <a:lstStyle/>
          <a:p>
            <a:pPr>
              <a:spcBef>
                <a:spcPts val="600"/>
              </a:spcBef>
            </a:pPr>
            <a:r>
              <a:rPr lang="en-US" sz="2800" dirty="0" smtClean="0"/>
              <a:t>In his published research Andrew </a:t>
            </a:r>
            <a:r>
              <a:rPr lang="en-US" sz="2800" dirty="0"/>
              <a:t>Crain explores chaos theory and its relevance to graduate student career </a:t>
            </a:r>
            <a:r>
              <a:rPr lang="en-US" sz="2800" dirty="0" smtClean="0"/>
              <a:t>development. Some quotes follow:</a:t>
            </a:r>
          </a:p>
          <a:p>
            <a:pPr lvl="1">
              <a:spcBef>
                <a:spcPts val="600"/>
              </a:spcBef>
            </a:pPr>
            <a:r>
              <a:rPr lang="en-US" sz="2400" dirty="0"/>
              <a:t>For doctoral students; many academic departments approach graduate education as something of a cloning process, focused almost exclusively on developing the next generation of faculty members in their </a:t>
            </a:r>
            <a:r>
              <a:rPr lang="en-US" sz="2400" dirty="0" smtClean="0"/>
              <a:t>field.</a:t>
            </a:r>
            <a:endParaRPr lang="en-US" sz="2400" dirty="0"/>
          </a:p>
          <a:p>
            <a:pPr lvl="1">
              <a:spcBef>
                <a:spcPts val="600"/>
              </a:spcBef>
            </a:pPr>
            <a:r>
              <a:rPr lang="en-US" sz="2400" dirty="0" smtClean="0"/>
              <a:t>An </a:t>
            </a:r>
            <a:r>
              <a:rPr lang="en-US" sz="2400" dirty="0"/>
              <a:t>open-systems approach to career planning rather than a closed-systems one. </a:t>
            </a:r>
          </a:p>
          <a:p>
            <a:pPr lvl="1">
              <a:spcBef>
                <a:spcPts val="600"/>
              </a:spcBef>
            </a:pPr>
            <a:r>
              <a:rPr lang="en-US" sz="2400" dirty="0"/>
              <a:t>Career decisions are intertwined in complex ways with other facets of one’s life -- relationships, community, health, the economy -- each of which is ever changing and somewhat unpredictable. </a:t>
            </a:r>
            <a:endParaRPr lang="en-US" sz="2400" dirty="0" smtClean="0"/>
          </a:p>
          <a:p>
            <a:pPr lvl="1">
              <a:spcBef>
                <a:spcPts val="600"/>
              </a:spcBef>
            </a:pPr>
            <a:r>
              <a:rPr lang="en-US" sz="2400" dirty="0" smtClean="0"/>
              <a:t>Students </a:t>
            </a:r>
            <a:r>
              <a:rPr lang="en-US" sz="2400" dirty="0"/>
              <a:t>should network relentlessly. </a:t>
            </a:r>
          </a:p>
        </p:txBody>
      </p:sp>
    </p:spTree>
    <p:extLst>
      <p:ext uri="{BB962C8B-B14F-4D97-AF65-F5344CB8AC3E}">
        <p14:creationId xmlns:p14="http://schemas.microsoft.com/office/powerpoint/2010/main" val="3661879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are  we  doing  at  </a:t>
            </a:r>
            <a:r>
              <a:rPr lang="en-US" b="1" dirty="0" err="1" smtClean="0"/>
              <a:t>Tsu</a:t>
            </a:r>
            <a:r>
              <a:rPr lang="en-US" b="1" dirty="0" smtClean="0"/>
              <a:t>?</a:t>
            </a:r>
            <a:endParaRPr lang="en-US" b="1" dirty="0"/>
          </a:p>
        </p:txBody>
      </p:sp>
      <p:sp>
        <p:nvSpPr>
          <p:cNvPr id="3" name="Content Placeholder 2"/>
          <p:cNvSpPr>
            <a:spLocks noGrp="1"/>
          </p:cNvSpPr>
          <p:nvPr>
            <p:ph sz="half" idx="1"/>
          </p:nvPr>
        </p:nvSpPr>
        <p:spPr>
          <a:xfrm>
            <a:off x="581193" y="2254809"/>
            <a:ext cx="5422390" cy="3633047"/>
          </a:xfrm>
        </p:spPr>
        <p:txBody>
          <a:bodyPr>
            <a:normAutofit fontScale="92500" lnSpcReduction="20000"/>
          </a:bodyPr>
          <a:lstStyle/>
          <a:p>
            <a:pPr>
              <a:spcBef>
                <a:spcPts val="600"/>
              </a:spcBef>
            </a:pPr>
            <a:r>
              <a:rPr lang="en-US" sz="2600" dirty="0" smtClean="0"/>
              <a:t>Evening Classes</a:t>
            </a:r>
          </a:p>
          <a:p>
            <a:pPr>
              <a:spcBef>
                <a:spcPts val="600"/>
              </a:spcBef>
            </a:pPr>
            <a:r>
              <a:rPr lang="en-US" sz="2600" dirty="0" smtClean="0"/>
              <a:t>Online Classes/Programs</a:t>
            </a:r>
          </a:p>
          <a:p>
            <a:pPr>
              <a:spcBef>
                <a:spcPts val="600"/>
              </a:spcBef>
            </a:pPr>
            <a:r>
              <a:rPr lang="en-US" sz="2600" dirty="0" smtClean="0"/>
              <a:t>Advising - Academic </a:t>
            </a:r>
            <a:r>
              <a:rPr lang="en-US" sz="2600" dirty="0" smtClean="0"/>
              <a:t>and Career</a:t>
            </a:r>
          </a:p>
          <a:p>
            <a:pPr>
              <a:spcBef>
                <a:spcPts val="600"/>
              </a:spcBef>
            </a:pPr>
            <a:r>
              <a:rPr lang="en-US" sz="2600" dirty="0" smtClean="0"/>
              <a:t>Degree Completion Plans</a:t>
            </a:r>
          </a:p>
          <a:p>
            <a:pPr>
              <a:spcBef>
                <a:spcPts val="600"/>
              </a:spcBef>
            </a:pPr>
            <a:r>
              <a:rPr lang="en-US" sz="2600" dirty="0" smtClean="0"/>
              <a:t>Career Fairs / Job Fairs</a:t>
            </a:r>
          </a:p>
          <a:p>
            <a:pPr>
              <a:spcBef>
                <a:spcPts val="600"/>
              </a:spcBef>
            </a:pPr>
            <a:r>
              <a:rPr lang="en-US" sz="2600" dirty="0" smtClean="0"/>
              <a:t>Internships / Practicums</a:t>
            </a:r>
          </a:p>
          <a:p>
            <a:pPr>
              <a:spcBef>
                <a:spcPts val="600"/>
              </a:spcBef>
            </a:pPr>
            <a:r>
              <a:rPr lang="en-US" sz="2600" dirty="0" smtClean="0"/>
              <a:t>Professional Development Workshops </a:t>
            </a:r>
          </a:p>
          <a:p>
            <a:pPr>
              <a:spcBef>
                <a:spcPts val="600"/>
              </a:spcBef>
            </a:pPr>
            <a:r>
              <a:rPr lang="en-US" sz="2600" dirty="0" smtClean="0"/>
              <a:t>Invited Speakers</a:t>
            </a:r>
            <a:endParaRPr lang="en-US" sz="2600" dirty="0"/>
          </a:p>
          <a:p>
            <a:endParaRPr lang="en-US" dirty="0"/>
          </a:p>
        </p:txBody>
      </p:sp>
      <p:sp>
        <p:nvSpPr>
          <p:cNvPr id="5" name="Content Placeholder 2"/>
          <p:cNvSpPr txBox="1">
            <a:spLocks/>
          </p:cNvSpPr>
          <p:nvPr/>
        </p:nvSpPr>
        <p:spPr>
          <a:xfrm>
            <a:off x="6003583" y="2254809"/>
            <a:ext cx="5422390" cy="3856624"/>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600"/>
              </a:spcBef>
            </a:pPr>
            <a:r>
              <a:rPr lang="en-US" sz="2400" dirty="0" smtClean="0"/>
              <a:t>Industry </a:t>
            </a:r>
            <a:r>
              <a:rPr lang="en-US" sz="2400" dirty="0"/>
              <a:t>Partnerships</a:t>
            </a:r>
          </a:p>
          <a:p>
            <a:pPr>
              <a:spcBef>
                <a:spcPts val="600"/>
              </a:spcBef>
            </a:pPr>
            <a:r>
              <a:rPr lang="en-US" sz="2400" dirty="0" smtClean="0"/>
              <a:t>Incubators</a:t>
            </a:r>
          </a:p>
          <a:p>
            <a:pPr>
              <a:spcBef>
                <a:spcPts val="600"/>
              </a:spcBef>
            </a:pPr>
            <a:r>
              <a:rPr lang="en-US" sz="2400" dirty="0" smtClean="0"/>
              <a:t>Research </a:t>
            </a:r>
            <a:r>
              <a:rPr lang="en-US" sz="2400" dirty="0"/>
              <a:t>Week</a:t>
            </a:r>
          </a:p>
          <a:p>
            <a:pPr>
              <a:spcBef>
                <a:spcPts val="600"/>
              </a:spcBef>
            </a:pPr>
            <a:r>
              <a:rPr lang="en-US" sz="2400" dirty="0"/>
              <a:t>On Campus Conferences</a:t>
            </a:r>
          </a:p>
          <a:p>
            <a:pPr>
              <a:spcBef>
                <a:spcPts val="600"/>
              </a:spcBef>
            </a:pPr>
            <a:r>
              <a:rPr lang="en-US" sz="2400" dirty="0" smtClean="0"/>
              <a:t>TA, GA, RA, Lab/Tech Assistant, Tutor</a:t>
            </a:r>
          </a:p>
          <a:p>
            <a:pPr>
              <a:spcBef>
                <a:spcPts val="600"/>
              </a:spcBef>
            </a:pPr>
            <a:r>
              <a:rPr lang="en-US" sz="2400" dirty="0" smtClean="0"/>
              <a:t>Graduate </a:t>
            </a:r>
            <a:r>
              <a:rPr lang="en-US" sz="2400" dirty="0"/>
              <a:t>School Tuition Fellowships</a:t>
            </a:r>
          </a:p>
          <a:p>
            <a:pPr>
              <a:spcBef>
                <a:spcPts val="600"/>
              </a:spcBef>
            </a:pPr>
            <a:r>
              <a:rPr lang="en-US" sz="2400" dirty="0"/>
              <a:t>Graduate </a:t>
            </a:r>
            <a:r>
              <a:rPr lang="en-US" sz="2400" dirty="0" smtClean="0"/>
              <a:t>Student </a:t>
            </a:r>
            <a:r>
              <a:rPr lang="en-US" sz="2400" dirty="0"/>
              <a:t>Travel Grants</a:t>
            </a:r>
          </a:p>
          <a:p>
            <a:pPr>
              <a:spcBef>
                <a:spcPts val="600"/>
              </a:spcBef>
            </a:pPr>
            <a:r>
              <a:rPr lang="en-US" sz="2400" dirty="0"/>
              <a:t>TSU Career Center</a:t>
            </a:r>
          </a:p>
          <a:p>
            <a:endParaRPr lang="en-US" dirty="0"/>
          </a:p>
        </p:txBody>
      </p:sp>
    </p:spTree>
    <p:extLst>
      <p:ext uri="{BB962C8B-B14F-4D97-AF65-F5344CB8AC3E}">
        <p14:creationId xmlns:p14="http://schemas.microsoft.com/office/powerpoint/2010/main" val="2959166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TSU Career </a:t>
            </a:r>
            <a:r>
              <a:rPr lang="en-US" b="1" dirty="0" smtClean="0"/>
              <a:t>Center</a:t>
            </a:r>
            <a:endParaRPr lang="en-US" b="1" dirty="0"/>
          </a:p>
        </p:txBody>
      </p:sp>
      <p:graphicFrame>
        <p:nvGraphicFramePr>
          <p:cNvPr id="8" name="Content Placeholder 7"/>
          <p:cNvGraphicFramePr>
            <a:graphicFrameLocks noGrp="1" noChangeAspect="1"/>
          </p:cNvGraphicFramePr>
          <p:nvPr>
            <p:ph sz="half" idx="1"/>
            <p:extLst>
              <p:ext uri="{D42A27DB-BD31-4B8C-83A1-F6EECF244321}">
                <p14:modId xmlns:p14="http://schemas.microsoft.com/office/powerpoint/2010/main" val="3939464586"/>
              </p:ext>
            </p:extLst>
          </p:nvPr>
        </p:nvGraphicFramePr>
        <p:xfrm>
          <a:off x="2993683" y="16670"/>
          <a:ext cx="5965121" cy="6841330"/>
        </p:xfrm>
        <a:graphic>
          <a:graphicData uri="http://schemas.openxmlformats.org/presentationml/2006/ole">
            <mc:AlternateContent xmlns:mc="http://schemas.openxmlformats.org/markup-compatibility/2006">
              <mc:Choice xmlns:v="urn:schemas-microsoft-com:vml" Requires="v">
                <p:oleObj spid="_x0000_s1041" name="Acrobat Document" r:id="rId3" imgW="5143500" imgH="6858000" progId="Acrobat.Document.DC">
                  <p:embed/>
                </p:oleObj>
              </mc:Choice>
              <mc:Fallback>
                <p:oleObj name="Acrobat Document" r:id="rId3" imgW="5143500" imgH="6858000" progId="Acrobat.Document.DC">
                  <p:embed/>
                  <p:pic>
                    <p:nvPicPr>
                      <p:cNvPr id="0" name=""/>
                      <p:cNvPicPr/>
                      <p:nvPr/>
                    </p:nvPicPr>
                    <p:blipFill>
                      <a:blip r:embed="rId4"/>
                      <a:stretch>
                        <a:fillRect/>
                      </a:stretch>
                    </p:blipFill>
                    <p:spPr>
                      <a:xfrm>
                        <a:off x="2993683" y="16670"/>
                        <a:ext cx="5965121" cy="6841330"/>
                      </a:xfrm>
                      <a:prstGeom prst="rect">
                        <a:avLst/>
                      </a:prstGeom>
                    </p:spPr>
                  </p:pic>
                </p:oleObj>
              </mc:Fallback>
            </mc:AlternateContent>
          </a:graphicData>
        </a:graphic>
      </p:graphicFrame>
    </p:spTree>
    <p:extLst>
      <p:ext uri="{BB962C8B-B14F-4D97-AF65-F5344CB8AC3E}">
        <p14:creationId xmlns:p14="http://schemas.microsoft.com/office/powerpoint/2010/main" val="1990838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2"/>
          </p:nvPr>
        </p:nvPicPr>
        <p:blipFill rotWithShape="1">
          <a:blip r:embed="rId3"/>
          <a:srcRect l="29421" t="34771" r="45286" b="-648"/>
          <a:stretch/>
        </p:blipFill>
        <p:spPr>
          <a:xfrm>
            <a:off x="5995686" y="1"/>
            <a:ext cx="6074470" cy="6858000"/>
          </a:xfrm>
          <a:prstGeom prst="rect">
            <a:avLst/>
          </a:prstGeom>
        </p:spPr>
      </p:pic>
      <p:graphicFrame>
        <p:nvGraphicFramePr>
          <p:cNvPr id="6" name="Content Placeholder 8"/>
          <p:cNvGraphicFramePr>
            <a:graphicFrameLocks noGrp="1" noChangeAspect="1"/>
          </p:cNvGraphicFramePr>
          <p:nvPr>
            <p:ph sz="half" idx="1"/>
            <p:extLst>
              <p:ext uri="{D42A27DB-BD31-4B8C-83A1-F6EECF244321}">
                <p14:modId xmlns:p14="http://schemas.microsoft.com/office/powerpoint/2010/main" val="2644249732"/>
              </p:ext>
            </p:extLst>
          </p:nvPr>
        </p:nvGraphicFramePr>
        <p:xfrm>
          <a:off x="324090" y="16974"/>
          <a:ext cx="5671596" cy="6852213"/>
        </p:xfrm>
        <a:graphic>
          <a:graphicData uri="http://schemas.openxmlformats.org/presentationml/2006/ole">
            <mc:AlternateContent xmlns:mc="http://schemas.openxmlformats.org/markup-compatibility/2006">
              <mc:Choice xmlns:v="urn:schemas-microsoft-com:vml" Requires="v">
                <p:oleObj spid="_x0000_s2063" name="Acrobat Document" r:id="rId4" imgW="5143500" imgH="6858000" progId="Acrobat.Document.DC">
                  <p:embed/>
                </p:oleObj>
              </mc:Choice>
              <mc:Fallback>
                <p:oleObj name="Acrobat Document" r:id="rId4" imgW="5143500" imgH="6858000" progId="Acrobat.Document.DC">
                  <p:embed/>
                  <p:pic>
                    <p:nvPicPr>
                      <p:cNvPr id="0" name=""/>
                      <p:cNvPicPr/>
                      <p:nvPr/>
                    </p:nvPicPr>
                    <p:blipFill>
                      <a:blip r:embed="rId5"/>
                      <a:stretch>
                        <a:fillRect/>
                      </a:stretch>
                    </p:blipFill>
                    <p:spPr>
                      <a:xfrm>
                        <a:off x="324090" y="16974"/>
                        <a:ext cx="5671596" cy="6852213"/>
                      </a:xfrm>
                      <a:prstGeom prst="rect">
                        <a:avLst/>
                      </a:prstGeom>
                    </p:spPr>
                  </p:pic>
                </p:oleObj>
              </mc:Fallback>
            </mc:AlternateContent>
          </a:graphicData>
        </a:graphic>
      </p:graphicFrame>
    </p:spTree>
    <p:extLst>
      <p:ext uri="{BB962C8B-B14F-4D97-AF65-F5344CB8AC3E}">
        <p14:creationId xmlns:p14="http://schemas.microsoft.com/office/powerpoint/2010/main" val="3138251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b="1" dirty="0" smtClean="0"/>
              <a:t>Graduate </a:t>
            </a:r>
            <a:r>
              <a:rPr lang="en-US" altLang="en-US" b="1" dirty="0"/>
              <a:t>Program in Pharmaceutical Sciences</a:t>
            </a:r>
            <a:endParaRPr lang="en-US" dirty="0"/>
          </a:p>
        </p:txBody>
      </p:sp>
      <p:sp>
        <p:nvSpPr>
          <p:cNvPr id="3" name="Content Placeholder 2"/>
          <p:cNvSpPr>
            <a:spLocks noGrp="1"/>
          </p:cNvSpPr>
          <p:nvPr>
            <p:ph idx="1"/>
          </p:nvPr>
        </p:nvSpPr>
        <p:spPr>
          <a:xfrm>
            <a:off x="418618" y="1962349"/>
            <a:ext cx="11354763" cy="4677504"/>
          </a:xfrm>
        </p:spPr>
        <p:txBody>
          <a:bodyPr>
            <a:normAutofit fontScale="92500" lnSpcReduction="20000"/>
          </a:bodyPr>
          <a:lstStyle/>
          <a:p>
            <a:pPr>
              <a:spcBef>
                <a:spcPts val="0"/>
              </a:spcBef>
              <a:spcAft>
                <a:spcPts val="0"/>
              </a:spcAft>
              <a:defRPr/>
            </a:pPr>
            <a:r>
              <a:rPr lang="en-US" altLang="en-US" sz="2200" dirty="0">
                <a:latin typeface="Arial" panose="020B0604020202020204" pitchFamily="34" charset="0"/>
                <a:cs typeface="Arial" panose="020B0604020202020204" pitchFamily="34" charset="0"/>
              </a:rPr>
              <a:t>Preparing graduates for their career path in pharmaceutical sciences:</a:t>
            </a:r>
          </a:p>
          <a:p>
            <a:pPr marL="457200" lvl="1" indent="0">
              <a:spcBef>
                <a:spcPts val="0"/>
              </a:spcBef>
              <a:spcAft>
                <a:spcPts val="0"/>
              </a:spcAft>
              <a:buNone/>
              <a:defRPr/>
            </a:pPr>
            <a:endParaRPr lang="en-US" altLang="en-US" sz="1700" dirty="0">
              <a:latin typeface="Arial" panose="020B0604020202020204" pitchFamily="34" charset="0"/>
              <a:cs typeface="Arial" panose="020B0604020202020204" pitchFamily="34" charset="0"/>
            </a:endParaRPr>
          </a:p>
          <a:p>
            <a:pPr lvl="1">
              <a:spcBef>
                <a:spcPts val="0"/>
              </a:spcBef>
              <a:spcAft>
                <a:spcPts val="0"/>
              </a:spcAft>
              <a:defRPr/>
            </a:pPr>
            <a:r>
              <a:rPr lang="en-US" altLang="en-US" sz="2100" dirty="0">
                <a:latin typeface="Arial" panose="020B0604020202020204" pitchFamily="34" charset="0"/>
                <a:cs typeface="Arial" panose="020B0604020202020204" pitchFamily="34" charset="0"/>
              </a:rPr>
              <a:t>Students register for 1 credit hour seminar and 1 credit hour </a:t>
            </a:r>
            <a:r>
              <a:rPr lang="en-US" altLang="en-US" sz="2100" dirty="0" err="1">
                <a:latin typeface="Arial" panose="020B0604020202020204" pitchFamily="34" charset="0"/>
                <a:cs typeface="Arial" panose="020B0604020202020204" pitchFamily="34" charset="0"/>
              </a:rPr>
              <a:t>grantsmanship</a:t>
            </a:r>
            <a:r>
              <a:rPr lang="en-US" altLang="en-US" sz="2100" dirty="0">
                <a:latin typeface="Arial" panose="020B0604020202020204" pitchFamily="34" charset="0"/>
                <a:cs typeface="Arial" panose="020B0604020202020204" pitchFamily="34" charset="0"/>
              </a:rPr>
              <a:t> course that are offered in every Spring and Fall semester, respectively – Building student skills in academia jobs</a:t>
            </a:r>
          </a:p>
          <a:p>
            <a:pPr marL="644400" lvl="1" indent="0">
              <a:spcBef>
                <a:spcPts val="0"/>
              </a:spcBef>
              <a:spcAft>
                <a:spcPts val="0"/>
              </a:spcAft>
              <a:buNone/>
              <a:defRPr/>
            </a:pPr>
            <a:endParaRPr lang="en-US" altLang="en-US" sz="2100" dirty="0">
              <a:latin typeface="Arial" panose="020B0604020202020204" pitchFamily="34" charset="0"/>
              <a:cs typeface="Arial" panose="020B0604020202020204" pitchFamily="34" charset="0"/>
            </a:endParaRPr>
          </a:p>
          <a:p>
            <a:pPr lvl="1">
              <a:spcBef>
                <a:spcPts val="0"/>
              </a:spcBef>
              <a:spcAft>
                <a:spcPts val="0"/>
              </a:spcAft>
              <a:defRPr/>
            </a:pPr>
            <a:r>
              <a:rPr lang="en-US" altLang="en-US" sz="2100" dirty="0">
                <a:latin typeface="Arial" panose="020B0604020202020204" pitchFamily="34" charset="0"/>
                <a:cs typeface="Arial" panose="020B0604020202020204" pitchFamily="34" charset="0"/>
              </a:rPr>
              <a:t>Students are required to make a minimum two presentations of his/her research work in a national meeting, for example, American Association of Pharmaceutical Scientists (AAPS); American Society of Clinical Pharmacology &amp; Therapeutics (ASCPT) -  Building student skills in networking and industrial and academia jobs</a:t>
            </a:r>
          </a:p>
          <a:p>
            <a:pPr marL="644400" lvl="1" indent="0">
              <a:spcBef>
                <a:spcPts val="0"/>
              </a:spcBef>
              <a:spcAft>
                <a:spcPts val="0"/>
              </a:spcAft>
              <a:buNone/>
              <a:defRPr/>
            </a:pPr>
            <a:endParaRPr lang="en-US" altLang="en-US" sz="2100" dirty="0">
              <a:latin typeface="Arial" panose="020B0604020202020204" pitchFamily="34" charset="0"/>
              <a:cs typeface="Arial" panose="020B0604020202020204" pitchFamily="34" charset="0"/>
            </a:endParaRPr>
          </a:p>
          <a:p>
            <a:pPr lvl="1">
              <a:spcBef>
                <a:spcPts val="0"/>
              </a:spcBef>
              <a:spcAft>
                <a:spcPts val="0"/>
              </a:spcAft>
              <a:defRPr/>
            </a:pPr>
            <a:r>
              <a:rPr lang="en-US" altLang="en-US" sz="2100" dirty="0">
                <a:latin typeface="Arial" panose="020B0604020202020204" pitchFamily="34" charset="0"/>
                <a:cs typeface="Arial" panose="020B0604020202020204" pitchFamily="34" charset="0"/>
              </a:rPr>
              <a:t>Students participate in the Departmental monthly seminar series with speakers from drug company, FDA, and universities - All students have </a:t>
            </a:r>
            <a:r>
              <a:rPr lang="en-US" altLang="en-US" sz="2100" dirty="0" smtClean="0">
                <a:latin typeface="Arial" panose="020B0604020202020204" pitchFamily="34" charset="0"/>
                <a:cs typeface="Arial" panose="020B0604020202020204" pitchFamily="34" charset="0"/>
              </a:rPr>
              <a:t>opportunities </a:t>
            </a:r>
            <a:r>
              <a:rPr lang="en-US" altLang="en-US" sz="2100" dirty="0">
                <a:latin typeface="Arial" panose="020B0604020202020204" pitchFamily="34" charset="0"/>
                <a:cs typeface="Arial" panose="020B0604020202020204" pitchFamily="34" charset="0"/>
              </a:rPr>
              <a:t>to meet speakers for career </a:t>
            </a:r>
            <a:r>
              <a:rPr lang="en-US" altLang="en-US" sz="2100" dirty="0" smtClean="0">
                <a:latin typeface="Arial" panose="020B0604020202020204" pitchFamily="34" charset="0"/>
                <a:cs typeface="Arial" panose="020B0604020202020204" pitchFamily="34" charset="0"/>
              </a:rPr>
              <a:t>advise and networking</a:t>
            </a:r>
            <a:endParaRPr lang="en-US" altLang="en-US" sz="2100" dirty="0">
              <a:latin typeface="Arial" panose="020B0604020202020204" pitchFamily="34" charset="0"/>
              <a:cs typeface="Arial" panose="020B0604020202020204" pitchFamily="34" charset="0"/>
            </a:endParaRPr>
          </a:p>
          <a:p>
            <a:pPr marL="644400" lvl="1" indent="0">
              <a:spcBef>
                <a:spcPts val="0"/>
              </a:spcBef>
              <a:spcAft>
                <a:spcPts val="0"/>
              </a:spcAft>
              <a:buNone/>
              <a:defRPr/>
            </a:pPr>
            <a:endParaRPr lang="en-US" altLang="en-US" sz="2100" dirty="0">
              <a:latin typeface="Arial" panose="020B0604020202020204" pitchFamily="34" charset="0"/>
              <a:cs typeface="Arial" panose="020B0604020202020204" pitchFamily="34" charset="0"/>
            </a:endParaRPr>
          </a:p>
          <a:p>
            <a:pPr lvl="1">
              <a:spcBef>
                <a:spcPts val="0"/>
              </a:spcBef>
              <a:spcAft>
                <a:spcPts val="0"/>
              </a:spcAft>
              <a:defRPr/>
            </a:pPr>
            <a:r>
              <a:rPr lang="en-US" altLang="en-US" sz="2100" dirty="0">
                <a:latin typeface="Arial" panose="020B0604020202020204" pitchFamily="34" charset="0"/>
                <a:cs typeface="Arial" panose="020B0604020202020204" pitchFamily="34" charset="0"/>
              </a:rPr>
              <a:t>Students are paired with former graduates from the program for one-on-one mentoring activities</a:t>
            </a:r>
          </a:p>
          <a:p>
            <a:pPr marL="644400" lvl="1" indent="0">
              <a:spcBef>
                <a:spcPts val="0"/>
              </a:spcBef>
              <a:spcAft>
                <a:spcPts val="0"/>
              </a:spcAft>
              <a:buNone/>
              <a:defRPr/>
            </a:pPr>
            <a:endParaRPr lang="en-US" altLang="en-US" sz="2100" dirty="0">
              <a:latin typeface="Arial" panose="020B0604020202020204" pitchFamily="34" charset="0"/>
              <a:cs typeface="Arial" panose="020B0604020202020204" pitchFamily="34" charset="0"/>
            </a:endParaRPr>
          </a:p>
          <a:p>
            <a:pPr lvl="1">
              <a:spcBef>
                <a:spcPts val="0"/>
              </a:spcBef>
              <a:spcAft>
                <a:spcPts val="0"/>
              </a:spcAft>
              <a:defRPr/>
            </a:pPr>
            <a:r>
              <a:rPr lang="en-US" altLang="en-US" sz="2100" dirty="0">
                <a:latin typeface="Arial" panose="020B0604020202020204" pitchFamily="34" charset="0"/>
                <a:cs typeface="Arial" panose="020B0604020202020204" pitchFamily="34" charset="0"/>
              </a:rPr>
              <a:t>Students are encouraged to participate in a summer research internship in another institute, drug company, government </a:t>
            </a:r>
            <a:r>
              <a:rPr lang="en-US" altLang="en-US" sz="2100" dirty="0" smtClean="0">
                <a:latin typeface="Arial" panose="020B0604020202020204" pitchFamily="34" charset="0"/>
                <a:cs typeface="Arial" panose="020B0604020202020204" pitchFamily="34" charset="0"/>
              </a:rPr>
              <a:t>agencies, etc. </a:t>
            </a:r>
            <a:endParaRPr lang="en-US" altLang="en-US" sz="19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78420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b="1" dirty="0"/>
              <a:t>Balancing Graduate Education and </a:t>
            </a:r>
            <a:r>
              <a:rPr lang="en-US" b="1" dirty="0" smtClean="0"/>
              <a:t/>
            </a:r>
            <a:br>
              <a:rPr lang="en-US" b="1" dirty="0" smtClean="0"/>
            </a:br>
            <a:r>
              <a:rPr lang="en-US" b="1" dirty="0" smtClean="0"/>
              <a:t>the </a:t>
            </a:r>
            <a:r>
              <a:rPr lang="en-US" b="1" dirty="0"/>
              <a:t>Development of a Career Trajectory</a:t>
            </a:r>
          </a:p>
        </p:txBody>
      </p:sp>
      <p:sp>
        <p:nvSpPr>
          <p:cNvPr id="5" name="Subtitle 4"/>
          <p:cNvSpPr>
            <a:spLocks noGrp="1"/>
          </p:cNvSpPr>
          <p:nvPr>
            <p:ph type="subTitle" idx="1"/>
          </p:nvPr>
        </p:nvSpPr>
        <p:spPr>
          <a:xfrm>
            <a:off x="581191" y="3647210"/>
            <a:ext cx="10993546" cy="2327564"/>
          </a:xfrm>
        </p:spPr>
        <p:txBody>
          <a:bodyPr>
            <a:normAutofit/>
          </a:bodyPr>
          <a:lstStyle/>
          <a:p>
            <a:pPr algn="ctr"/>
            <a:r>
              <a:rPr lang="en-US" sz="2600" b="1" dirty="0" smtClean="0">
                <a:solidFill>
                  <a:schemeClr val="bg1"/>
                </a:solidFill>
              </a:rPr>
              <a:t>Mahesh Vanjani</a:t>
            </a:r>
          </a:p>
          <a:p>
            <a:pPr algn="ctr"/>
            <a:r>
              <a:rPr lang="en-US" sz="2600" b="1" dirty="0" smtClean="0">
                <a:solidFill>
                  <a:schemeClr val="bg1"/>
                </a:solidFill>
              </a:rPr>
              <a:t>Associate Dean </a:t>
            </a:r>
          </a:p>
          <a:p>
            <a:pPr algn="ctr"/>
            <a:r>
              <a:rPr lang="en-US" sz="2600" b="1" dirty="0" smtClean="0">
                <a:solidFill>
                  <a:schemeClr val="bg1"/>
                </a:solidFill>
              </a:rPr>
              <a:t>The Graduate School </a:t>
            </a:r>
          </a:p>
          <a:p>
            <a:pPr algn="ctr"/>
            <a:r>
              <a:rPr lang="en-US" sz="2600" b="1" dirty="0" smtClean="0">
                <a:solidFill>
                  <a:schemeClr val="bg1"/>
                </a:solidFill>
              </a:rPr>
              <a:t>Texas Southern university</a:t>
            </a:r>
            <a:endParaRPr lang="en-US" sz="2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73" y="3084801"/>
            <a:ext cx="1927213" cy="1927213"/>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0894" y="3057853"/>
            <a:ext cx="1954161" cy="1954161"/>
          </a:xfrm>
          <a:prstGeom prst="rect">
            <a:avLst/>
          </a:prstGeom>
        </p:spPr>
      </p:pic>
    </p:spTree>
    <p:extLst>
      <p:ext uri="{BB962C8B-B14F-4D97-AF65-F5344CB8AC3E}">
        <p14:creationId xmlns:p14="http://schemas.microsoft.com/office/powerpoint/2010/main" val="2847095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b="1" dirty="0"/>
              <a:t>Graduate Program in </a:t>
            </a:r>
            <a:r>
              <a:rPr lang="en-US" altLang="en-US" b="1" dirty="0" smtClean="0"/>
              <a:t>communication</a:t>
            </a:r>
            <a:endParaRPr lang="en-US" dirty="0"/>
          </a:p>
        </p:txBody>
      </p:sp>
      <p:sp>
        <p:nvSpPr>
          <p:cNvPr id="3" name="Content Placeholder 2"/>
          <p:cNvSpPr>
            <a:spLocks noGrp="1"/>
          </p:cNvSpPr>
          <p:nvPr>
            <p:ph idx="1"/>
          </p:nvPr>
        </p:nvSpPr>
        <p:spPr>
          <a:xfrm>
            <a:off x="581192" y="2469864"/>
            <a:ext cx="11029615" cy="4185579"/>
          </a:xfrm>
        </p:spPr>
        <p:txBody>
          <a:bodyPr>
            <a:normAutofit lnSpcReduction="10000"/>
          </a:bodyPr>
          <a:lstStyle/>
          <a:p>
            <a:r>
              <a:rPr lang="en-US" sz="2000" dirty="0" smtClean="0"/>
              <a:t>The School of Communication recognized </a:t>
            </a:r>
            <a:r>
              <a:rPr lang="en-US" sz="2000" dirty="0"/>
              <a:t>the need for and implemented a graduate program concentration that allows students to gain job readiness </a:t>
            </a:r>
            <a:r>
              <a:rPr lang="en-US" sz="2000" dirty="0" smtClean="0"/>
              <a:t>skills.</a:t>
            </a:r>
          </a:p>
          <a:p>
            <a:r>
              <a:rPr lang="en-US" sz="2000" dirty="0" smtClean="0"/>
              <a:t>The </a:t>
            </a:r>
            <a:r>
              <a:rPr lang="en-US" sz="2000" dirty="0"/>
              <a:t>concentration was aimed at recent graduates with media skills who wanted to work with professionals in digital media and storytelling. </a:t>
            </a:r>
            <a:endParaRPr lang="en-US" sz="2000" dirty="0" smtClean="0"/>
          </a:p>
          <a:p>
            <a:r>
              <a:rPr lang="en-US" sz="2000" dirty="0" smtClean="0"/>
              <a:t>Each </a:t>
            </a:r>
            <a:r>
              <a:rPr lang="en-US" sz="2000" dirty="0"/>
              <a:t>student is required to complete a professional project. Students are prepared to design, produce and package media content for various applications - creative, corporate, medical, and training</a:t>
            </a:r>
            <a:r>
              <a:rPr lang="en-US" sz="2000" dirty="0" smtClean="0"/>
              <a:t>.</a:t>
            </a:r>
          </a:p>
          <a:p>
            <a:r>
              <a:rPr lang="en-US" sz="2000" dirty="0"/>
              <a:t>Despite limited resources and budget freezes, the program has thrived. </a:t>
            </a:r>
            <a:r>
              <a:rPr lang="en-US" sz="2000" dirty="0" smtClean="0"/>
              <a:t> As </a:t>
            </a:r>
            <a:r>
              <a:rPr lang="en-US" sz="2000" dirty="0"/>
              <a:t>a result of the emphasis on professional skills in writing, planning, shooting, editing and recording the graduate program has consistently maintained an annual enrollment of </a:t>
            </a:r>
            <a:r>
              <a:rPr lang="en-US" sz="2000" dirty="0" smtClean="0"/>
              <a:t>80 </a:t>
            </a:r>
            <a:r>
              <a:rPr lang="en-US" sz="2000" dirty="0" smtClean="0"/>
              <a:t>to </a:t>
            </a:r>
            <a:r>
              <a:rPr lang="en-US" sz="2000" dirty="0"/>
              <a:t>9</a:t>
            </a:r>
            <a:r>
              <a:rPr lang="en-US" sz="2000" dirty="0" smtClean="0"/>
              <a:t>0 </a:t>
            </a:r>
            <a:r>
              <a:rPr lang="en-US" sz="2000" dirty="0"/>
              <a:t>students. Last spring 20 students graduated in the professional program.</a:t>
            </a:r>
          </a:p>
          <a:p>
            <a:r>
              <a:rPr lang="en-US" sz="2000" dirty="0" smtClean="0"/>
              <a:t>Some </a:t>
            </a:r>
            <a:r>
              <a:rPr lang="en-US" sz="2000" dirty="0"/>
              <a:t>of the MA graduates have found jobs in the media and with non-profit organizations in Houston, Los Angeles and Atlanta. One has gone to Voice of America. </a:t>
            </a:r>
          </a:p>
          <a:p>
            <a:endParaRPr lang="en-US" sz="2000" dirty="0"/>
          </a:p>
          <a:p>
            <a:endParaRPr lang="en-US" dirty="0"/>
          </a:p>
          <a:p>
            <a:endParaRPr lang="en-US" dirty="0"/>
          </a:p>
        </p:txBody>
      </p:sp>
    </p:spTree>
    <p:extLst>
      <p:ext uri="{BB962C8B-B14F-4D97-AF65-F5344CB8AC3E}">
        <p14:creationId xmlns:p14="http://schemas.microsoft.com/office/powerpoint/2010/main" val="1320140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College of Education</a:t>
            </a:r>
            <a:endParaRPr lang="en-US" b="1" dirty="0"/>
          </a:p>
        </p:txBody>
      </p:sp>
      <p:sp>
        <p:nvSpPr>
          <p:cNvPr id="3" name="Content Placeholder 2"/>
          <p:cNvSpPr>
            <a:spLocks noGrp="1"/>
          </p:cNvSpPr>
          <p:nvPr>
            <p:ph idx="1"/>
          </p:nvPr>
        </p:nvSpPr>
        <p:spPr>
          <a:xfrm>
            <a:off x="465445" y="1902704"/>
            <a:ext cx="11145363" cy="4677504"/>
          </a:xfrm>
        </p:spPr>
        <p:txBody>
          <a:bodyPr>
            <a:normAutofit/>
          </a:bodyPr>
          <a:lstStyle/>
          <a:p>
            <a:r>
              <a:rPr lang="en-US" dirty="0" smtClean="0"/>
              <a:t>Career Paths: In </a:t>
            </a:r>
            <a:r>
              <a:rPr lang="en-US" dirty="0"/>
              <a:t>the College of Education, it starts with the interview of the applicant. In the interview we try to get a good sense of what are the applicant’s career goals. By doing so we can determine which program in the College is the best fit for the applicant. Once an applicant is accepted and becomes a student, the student sits with his or her advisor to discuss the student’s specific degree plan. The student’s advisor remains assigned to the student until graduation. The Advisor ensures the student is taking the correct classes as well as addresses any academic or career path questions.</a:t>
            </a:r>
          </a:p>
          <a:p>
            <a:r>
              <a:rPr lang="en-US" dirty="0"/>
              <a:t> </a:t>
            </a:r>
            <a:r>
              <a:rPr lang="en-US" dirty="0" smtClean="0"/>
              <a:t>Job </a:t>
            </a:r>
            <a:r>
              <a:rPr lang="en-US" dirty="0"/>
              <a:t>Readiness: Our programs are designed to make sure they are aligned with its specific accrediting agency; thereby the classes are also aligned to teach what is expected in their field once they graduate from our programs.  </a:t>
            </a:r>
          </a:p>
          <a:p>
            <a:r>
              <a:rPr lang="en-US" dirty="0"/>
              <a:t> </a:t>
            </a:r>
            <a:r>
              <a:rPr lang="en-US" dirty="0" smtClean="0"/>
              <a:t>Job </a:t>
            </a:r>
            <a:r>
              <a:rPr lang="en-US" dirty="0"/>
              <a:t>Readiness: During the course of the program, students are provided professional development workshops related both to their field of study as well as their career goals. Students are also required to complete internships/practicums in their designated field of study</a:t>
            </a:r>
            <a:r>
              <a:rPr lang="en-US" dirty="0" smtClean="0"/>
              <a:t>.</a:t>
            </a:r>
          </a:p>
          <a:p>
            <a:r>
              <a:rPr lang="en-US" dirty="0" smtClean="0"/>
              <a:t>Liaison with local School Districts for providing career trajectory opportunities.</a:t>
            </a:r>
            <a:endParaRPr lang="en-US" dirty="0"/>
          </a:p>
          <a:p>
            <a:endParaRPr lang="en-US" dirty="0"/>
          </a:p>
        </p:txBody>
      </p:sp>
    </p:spTree>
    <p:extLst>
      <p:ext uri="{BB962C8B-B14F-4D97-AF65-F5344CB8AC3E}">
        <p14:creationId xmlns:p14="http://schemas.microsoft.com/office/powerpoint/2010/main" val="1282463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Graduate program in transportation</a:t>
            </a:r>
            <a:endParaRPr lang="en-US" b="1" dirty="0"/>
          </a:p>
        </p:txBody>
      </p:sp>
      <p:sp>
        <p:nvSpPr>
          <p:cNvPr id="3" name="Content Placeholder 2"/>
          <p:cNvSpPr>
            <a:spLocks noGrp="1"/>
          </p:cNvSpPr>
          <p:nvPr>
            <p:ph idx="1"/>
          </p:nvPr>
        </p:nvSpPr>
        <p:spPr>
          <a:xfrm>
            <a:off x="372848" y="1326595"/>
            <a:ext cx="11029615" cy="3678303"/>
          </a:xfrm>
        </p:spPr>
        <p:txBody>
          <a:bodyPr/>
          <a:lstStyle/>
          <a:p>
            <a:r>
              <a:rPr lang="en-US" sz="2200" dirty="0"/>
              <a:t>“Fast Forward Leadership and Skills Development Workshop” is a signature event organized by the Department of Transportation Studies very year. The event is designed to focus on leadership and soft skills training that the students may not receive in a traditional classroom setting.  Workshop topics included:  Professional Communication Skills, Leading with Excellence, Conflict Resolution, and Dealing with Change. </a:t>
            </a:r>
            <a:endParaRPr lang="en-US" sz="2200" dirty="0" smtClean="0"/>
          </a:p>
          <a:p>
            <a:endParaRPr lang="en-US" dirty="0"/>
          </a:p>
        </p:txBody>
      </p:sp>
      <p:pic>
        <p:nvPicPr>
          <p:cNvPr id="4" name="Picture 3" descr="Event Pictures 645"/>
          <p:cNvPicPr/>
          <p:nvPr/>
        </p:nvPicPr>
        <p:blipFill>
          <a:blip r:embed="rId2" cstate="print">
            <a:extLst>
              <a:ext uri="{28A0092B-C50C-407E-A947-70E740481C1C}">
                <a14:useLocalDpi xmlns:a14="http://schemas.microsoft.com/office/drawing/2010/main" val="0"/>
              </a:ext>
            </a:extLst>
          </a:blip>
          <a:srcRect l="2002" t="23154"/>
          <a:stretch>
            <a:fillRect/>
          </a:stretch>
        </p:blipFill>
        <p:spPr bwMode="auto">
          <a:xfrm>
            <a:off x="3773754" y="4311490"/>
            <a:ext cx="4644491" cy="2459700"/>
          </a:xfrm>
          <a:prstGeom prst="rect">
            <a:avLst/>
          </a:prstGeom>
          <a:noFill/>
          <a:ln>
            <a:noFill/>
          </a:ln>
        </p:spPr>
      </p:pic>
    </p:spTree>
    <p:extLst>
      <p:ext uri="{BB962C8B-B14F-4D97-AF65-F5344CB8AC3E}">
        <p14:creationId xmlns:p14="http://schemas.microsoft.com/office/powerpoint/2010/main" val="1704484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Graduate program in computer science</a:t>
            </a:r>
            <a:endParaRPr lang="en-US" b="1" dirty="0"/>
          </a:p>
        </p:txBody>
      </p:sp>
      <p:sp>
        <p:nvSpPr>
          <p:cNvPr id="3" name="Content Placeholder 2"/>
          <p:cNvSpPr>
            <a:spLocks noGrp="1"/>
          </p:cNvSpPr>
          <p:nvPr>
            <p:ph idx="1"/>
          </p:nvPr>
        </p:nvSpPr>
        <p:spPr/>
        <p:txBody>
          <a:bodyPr/>
          <a:lstStyle/>
          <a:p>
            <a:r>
              <a:rPr lang="en-US" sz="2800" dirty="0" smtClean="0"/>
              <a:t>Since 2017, the </a:t>
            </a:r>
            <a:r>
              <a:rPr lang="en-US" sz="2800" dirty="0"/>
              <a:t>CS department, with the help of </a:t>
            </a:r>
            <a:r>
              <a:rPr lang="en-US" sz="2800" dirty="0" smtClean="0"/>
              <a:t>Mr. Kevin </a:t>
            </a:r>
            <a:r>
              <a:rPr lang="en-US" sz="2800" dirty="0"/>
              <a:t>Burleigh, Senior Software  Developer at  Rice University,  has been organizing </a:t>
            </a:r>
            <a:r>
              <a:rPr lang="en-US" sz="2800" dirty="0" smtClean="0"/>
              <a:t>weekly </a:t>
            </a:r>
            <a:r>
              <a:rPr lang="en-US" sz="2800" dirty="0"/>
              <a:t>sessions on Fridays from 3 to 7 PM  </a:t>
            </a:r>
            <a:r>
              <a:rPr lang="en-US" sz="2800" dirty="0" smtClean="0"/>
              <a:t>for </a:t>
            </a:r>
            <a:r>
              <a:rPr lang="en-US" sz="2800" dirty="0"/>
              <a:t>undergraduate and graduate students </a:t>
            </a:r>
            <a:r>
              <a:rPr lang="en-US" sz="2800" dirty="0" smtClean="0"/>
              <a:t>focusing on </a:t>
            </a:r>
            <a:endParaRPr lang="en-US" sz="2800" dirty="0"/>
          </a:p>
          <a:p>
            <a:pPr lvl="1"/>
            <a:r>
              <a:rPr lang="en-US" sz="2600" dirty="0"/>
              <a:t>Resume writing</a:t>
            </a:r>
          </a:p>
          <a:p>
            <a:pPr lvl="1"/>
            <a:r>
              <a:rPr lang="en-US" sz="2600" dirty="0"/>
              <a:t>Technical interview </a:t>
            </a:r>
            <a:r>
              <a:rPr lang="en-US" sz="2600" dirty="0" smtClean="0"/>
              <a:t>preparation</a:t>
            </a:r>
          </a:p>
          <a:p>
            <a:endParaRPr lang="en-US" sz="2800" dirty="0"/>
          </a:p>
          <a:p>
            <a:endParaRPr lang="en-US" dirty="0"/>
          </a:p>
        </p:txBody>
      </p:sp>
    </p:spTree>
    <p:extLst>
      <p:ext uri="{BB962C8B-B14F-4D97-AF65-F5344CB8AC3E}">
        <p14:creationId xmlns:p14="http://schemas.microsoft.com/office/powerpoint/2010/main" val="2762146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School of business</a:t>
            </a:r>
            <a:endParaRPr lang="en-US" b="1" dirty="0"/>
          </a:p>
        </p:txBody>
      </p:sp>
      <p:sp>
        <p:nvSpPr>
          <p:cNvPr id="3" name="Content Placeholder 2"/>
          <p:cNvSpPr>
            <a:spLocks noGrp="1"/>
          </p:cNvSpPr>
          <p:nvPr>
            <p:ph idx="1"/>
          </p:nvPr>
        </p:nvSpPr>
        <p:spPr>
          <a:xfrm>
            <a:off x="581192" y="1914278"/>
            <a:ext cx="11029615" cy="4590694"/>
          </a:xfrm>
        </p:spPr>
        <p:txBody>
          <a:bodyPr>
            <a:normAutofit lnSpcReduction="10000"/>
          </a:bodyPr>
          <a:lstStyle/>
          <a:p>
            <a:pPr>
              <a:spcBef>
                <a:spcPts val="600"/>
              </a:spcBef>
            </a:pPr>
            <a:r>
              <a:rPr lang="en-US" sz="2400" dirty="0"/>
              <a:t>JHJ Graduate Student Association Career Fair</a:t>
            </a:r>
          </a:p>
          <a:p>
            <a:pPr>
              <a:spcBef>
                <a:spcPts val="600"/>
              </a:spcBef>
            </a:pPr>
            <a:r>
              <a:rPr lang="en-US" sz="2400" dirty="0"/>
              <a:t>Business Incubator</a:t>
            </a:r>
          </a:p>
          <a:p>
            <a:pPr>
              <a:spcBef>
                <a:spcPts val="600"/>
              </a:spcBef>
            </a:pPr>
            <a:r>
              <a:rPr lang="en-US" sz="2400" dirty="0"/>
              <a:t>Business Advisory </a:t>
            </a:r>
            <a:r>
              <a:rPr lang="en-US" sz="2400" dirty="0" smtClean="0"/>
              <a:t>Council</a:t>
            </a:r>
          </a:p>
          <a:p>
            <a:pPr lvl="0">
              <a:spcBef>
                <a:spcPts val="600"/>
              </a:spcBef>
            </a:pPr>
            <a:r>
              <a:rPr lang="en-US" sz="2400" dirty="0"/>
              <a:t>Nu Boule – Men’s Mentoring </a:t>
            </a:r>
            <a:r>
              <a:rPr lang="en-US" sz="2400" dirty="0" smtClean="0"/>
              <a:t>Program</a:t>
            </a:r>
          </a:p>
          <a:p>
            <a:pPr lvl="0">
              <a:spcBef>
                <a:spcPts val="600"/>
              </a:spcBef>
            </a:pPr>
            <a:r>
              <a:rPr lang="en-US" sz="2400" dirty="0" smtClean="0"/>
              <a:t>Links – Women’s Mentoring Program</a:t>
            </a:r>
            <a:endParaRPr lang="en-US" sz="2400" dirty="0"/>
          </a:p>
          <a:p>
            <a:pPr>
              <a:spcBef>
                <a:spcPts val="600"/>
              </a:spcBef>
            </a:pPr>
            <a:r>
              <a:rPr lang="en-US" sz="2400" dirty="0" smtClean="0"/>
              <a:t>JHJ </a:t>
            </a:r>
            <a:r>
              <a:rPr lang="en-US" sz="2400" dirty="0"/>
              <a:t>Alumni </a:t>
            </a:r>
            <a:r>
              <a:rPr lang="en-US" sz="2400" dirty="0" smtClean="0"/>
              <a:t>Week</a:t>
            </a:r>
          </a:p>
          <a:p>
            <a:pPr>
              <a:spcBef>
                <a:spcPts val="600"/>
              </a:spcBef>
            </a:pPr>
            <a:r>
              <a:rPr lang="en-US" sz="2400" dirty="0" smtClean="0"/>
              <a:t>JHJ Money Week </a:t>
            </a:r>
            <a:endParaRPr lang="en-US" sz="2400" dirty="0"/>
          </a:p>
          <a:p>
            <a:pPr>
              <a:spcBef>
                <a:spcPts val="600"/>
              </a:spcBef>
            </a:pPr>
            <a:r>
              <a:rPr lang="en-US" sz="2400" dirty="0"/>
              <a:t>CPA Boot Camp</a:t>
            </a:r>
          </a:p>
          <a:p>
            <a:pPr>
              <a:spcBef>
                <a:spcPts val="600"/>
              </a:spcBef>
            </a:pPr>
            <a:r>
              <a:rPr lang="en-US" sz="2400" dirty="0"/>
              <a:t>Resume Boot Camp</a:t>
            </a:r>
          </a:p>
        </p:txBody>
      </p:sp>
    </p:spTree>
    <p:extLst>
      <p:ext uri="{BB962C8B-B14F-4D97-AF65-F5344CB8AC3E}">
        <p14:creationId xmlns:p14="http://schemas.microsoft.com/office/powerpoint/2010/main" val="2234233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Some industry partnerships</a:t>
            </a:r>
            <a:endParaRPr lang="en-US" b="1" dirty="0"/>
          </a:p>
        </p:txBody>
      </p:sp>
      <p:sp>
        <p:nvSpPr>
          <p:cNvPr id="8" name="Content Placeholder 7"/>
          <p:cNvSpPr>
            <a:spLocks noGrp="1"/>
          </p:cNvSpPr>
          <p:nvPr>
            <p:ph sz="half" idx="1"/>
          </p:nvPr>
        </p:nvSpPr>
        <p:spPr>
          <a:xfrm>
            <a:off x="581193" y="1804801"/>
            <a:ext cx="5422390" cy="5053199"/>
          </a:xfrm>
        </p:spPr>
        <p:txBody>
          <a:bodyPr>
            <a:normAutofit lnSpcReduction="10000"/>
          </a:bodyPr>
          <a:lstStyle/>
          <a:p>
            <a:r>
              <a:rPr lang="en-US" dirty="0"/>
              <a:t>JP Morgan Chase </a:t>
            </a:r>
          </a:p>
          <a:p>
            <a:r>
              <a:rPr lang="en-US" dirty="0" err="1"/>
              <a:t>Amegy</a:t>
            </a:r>
            <a:r>
              <a:rPr lang="en-US" dirty="0"/>
              <a:t> Bank</a:t>
            </a:r>
          </a:p>
          <a:p>
            <a:r>
              <a:rPr lang="en-US" dirty="0"/>
              <a:t>Microsoft</a:t>
            </a:r>
          </a:p>
          <a:p>
            <a:r>
              <a:rPr lang="en-US" dirty="0"/>
              <a:t>Oracle</a:t>
            </a:r>
          </a:p>
          <a:p>
            <a:r>
              <a:rPr lang="en-US" dirty="0"/>
              <a:t>Hewlett Packard</a:t>
            </a:r>
          </a:p>
          <a:p>
            <a:r>
              <a:rPr lang="en-US" dirty="0"/>
              <a:t>H-E-B</a:t>
            </a:r>
          </a:p>
          <a:p>
            <a:r>
              <a:rPr lang="en-US" dirty="0"/>
              <a:t>Kroger</a:t>
            </a:r>
          </a:p>
          <a:p>
            <a:r>
              <a:rPr lang="en-US" dirty="0"/>
              <a:t>Enterprise</a:t>
            </a:r>
          </a:p>
          <a:p>
            <a:r>
              <a:rPr lang="en-US" dirty="0"/>
              <a:t>Houston Retail Leadership Academy </a:t>
            </a:r>
          </a:p>
          <a:p>
            <a:r>
              <a:rPr lang="en-US" dirty="0"/>
              <a:t>Thurgood Marshall Leadership Institute </a:t>
            </a:r>
          </a:p>
          <a:p>
            <a:r>
              <a:rPr lang="en-US" dirty="0"/>
              <a:t>ConocoPhillips </a:t>
            </a:r>
          </a:p>
          <a:p>
            <a:r>
              <a:rPr lang="en-US" dirty="0"/>
              <a:t>State Farm Insurance</a:t>
            </a:r>
          </a:p>
          <a:p>
            <a:r>
              <a:rPr lang="en-US" dirty="0"/>
              <a:t>Womack Development</a:t>
            </a:r>
          </a:p>
        </p:txBody>
      </p:sp>
      <p:sp>
        <p:nvSpPr>
          <p:cNvPr id="9" name="Content Placeholder 8"/>
          <p:cNvSpPr>
            <a:spLocks noGrp="1"/>
          </p:cNvSpPr>
          <p:nvPr>
            <p:ph sz="half" idx="2"/>
          </p:nvPr>
        </p:nvSpPr>
        <p:spPr>
          <a:xfrm>
            <a:off x="6188417" y="1804801"/>
            <a:ext cx="5422392" cy="5053199"/>
          </a:xfrm>
        </p:spPr>
        <p:txBody>
          <a:bodyPr>
            <a:normAutofit lnSpcReduction="10000"/>
          </a:bodyPr>
          <a:lstStyle/>
          <a:p>
            <a:r>
              <a:rPr lang="en-US" dirty="0"/>
              <a:t>Houston City Airport Systems</a:t>
            </a:r>
          </a:p>
          <a:p>
            <a:r>
              <a:rPr lang="en-US" dirty="0"/>
              <a:t>Precision Drilling</a:t>
            </a:r>
          </a:p>
          <a:p>
            <a:r>
              <a:rPr lang="en-US" dirty="0"/>
              <a:t>Ernst &amp; Young</a:t>
            </a:r>
          </a:p>
          <a:p>
            <a:r>
              <a:rPr lang="en-US" dirty="0"/>
              <a:t>Deloitte</a:t>
            </a:r>
          </a:p>
          <a:p>
            <a:r>
              <a:rPr lang="en-US" dirty="0"/>
              <a:t>Raytheon</a:t>
            </a:r>
          </a:p>
          <a:p>
            <a:r>
              <a:rPr lang="en-US" dirty="0" err="1"/>
              <a:t>Shellpoint</a:t>
            </a:r>
            <a:endParaRPr lang="en-US" dirty="0"/>
          </a:p>
          <a:p>
            <a:r>
              <a:rPr lang="en-US" dirty="0"/>
              <a:t>Texas Oil Tech Laboratories</a:t>
            </a:r>
          </a:p>
          <a:p>
            <a:r>
              <a:rPr lang="en-US" dirty="0" err="1"/>
              <a:t>DuCharme</a:t>
            </a:r>
            <a:r>
              <a:rPr lang="en-US" dirty="0"/>
              <a:t>, </a:t>
            </a:r>
            <a:r>
              <a:rPr lang="en-US" dirty="0" err="1"/>
              <a:t>McMillen</a:t>
            </a:r>
            <a:r>
              <a:rPr lang="en-US" dirty="0"/>
              <a:t> &amp; Associates, Inc.</a:t>
            </a:r>
          </a:p>
          <a:p>
            <a:r>
              <a:rPr lang="en-US" dirty="0"/>
              <a:t>Smith Graham Investment Firm</a:t>
            </a:r>
          </a:p>
          <a:p>
            <a:r>
              <a:rPr lang="en-US" dirty="0"/>
              <a:t>Dept. of Energy </a:t>
            </a:r>
          </a:p>
          <a:p>
            <a:r>
              <a:rPr lang="en-US" dirty="0"/>
              <a:t>KPMG</a:t>
            </a:r>
          </a:p>
          <a:p>
            <a:r>
              <a:rPr lang="en-US" dirty="0"/>
              <a:t>MD Anderson</a:t>
            </a:r>
          </a:p>
          <a:p>
            <a:r>
              <a:rPr lang="en-US" dirty="0"/>
              <a:t>MLB (Major League Baseball)</a:t>
            </a:r>
          </a:p>
        </p:txBody>
      </p:sp>
    </p:spTree>
    <p:extLst>
      <p:ext uri="{BB962C8B-B14F-4D97-AF65-F5344CB8AC3E}">
        <p14:creationId xmlns:p14="http://schemas.microsoft.com/office/powerpoint/2010/main" val="3016163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NSF Grant</a:t>
            </a:r>
            <a:endParaRPr lang="en-US" b="1" dirty="0"/>
          </a:p>
        </p:txBody>
      </p:sp>
      <p:pic>
        <p:nvPicPr>
          <p:cNvPr id="5" name="Content Placeholder 4"/>
          <p:cNvPicPr>
            <a:picLocks noGrp="1" noChangeAspect="1"/>
          </p:cNvPicPr>
          <p:nvPr>
            <p:ph idx="1"/>
          </p:nvPr>
        </p:nvPicPr>
        <p:blipFill rotWithShape="1">
          <a:blip r:embed="rId2"/>
          <a:srcRect l="21443" t="14915" r="35889" b="10505"/>
          <a:stretch/>
        </p:blipFill>
        <p:spPr>
          <a:xfrm>
            <a:off x="452042" y="1867008"/>
            <a:ext cx="5323725" cy="4990992"/>
          </a:xfrm>
          <a:prstGeom prst="rect">
            <a:avLst/>
          </a:prstGeom>
        </p:spPr>
      </p:pic>
      <p:sp>
        <p:nvSpPr>
          <p:cNvPr id="6" name="TextBox 5"/>
          <p:cNvSpPr txBox="1"/>
          <p:nvPr/>
        </p:nvSpPr>
        <p:spPr>
          <a:xfrm>
            <a:off x="5775767" y="1990847"/>
            <a:ext cx="5960962" cy="4555093"/>
          </a:xfrm>
          <a:prstGeom prst="rect">
            <a:avLst/>
          </a:prstGeom>
          <a:noFill/>
        </p:spPr>
        <p:txBody>
          <a:bodyPr wrap="square" rtlCol="0">
            <a:spAutoFit/>
          </a:bodyPr>
          <a:lstStyle/>
          <a:p>
            <a:pPr>
              <a:spcBef>
                <a:spcPts val="600"/>
              </a:spcBef>
            </a:pPr>
            <a:r>
              <a:rPr lang="en-US" sz="2000" dirty="0"/>
              <a:t>Rice University, Texas Southern University (TSU) and the University of Houston (UH) have won a multimillion-dollar grant to help increase the number of underrepresented minorities pursuing academic careers in engineering and science.</a:t>
            </a:r>
          </a:p>
          <a:p>
            <a:pPr>
              <a:spcBef>
                <a:spcPts val="600"/>
              </a:spcBef>
            </a:pPr>
            <a:r>
              <a:rPr lang="en-US" sz="2000" dirty="0" smtClean="0"/>
              <a:t>The </a:t>
            </a:r>
            <a:r>
              <a:rPr lang="en-US" sz="2000" dirty="0"/>
              <a:t>NSF grant for $2.66 million over </a:t>
            </a:r>
            <a:r>
              <a:rPr lang="en-US" sz="2000" dirty="0" smtClean="0"/>
              <a:t>five </a:t>
            </a:r>
            <a:r>
              <a:rPr lang="en-US" sz="2000" dirty="0"/>
              <a:t>years is part of its Alliances for Graduate Education and </a:t>
            </a:r>
            <a:r>
              <a:rPr lang="en-US" sz="2000" dirty="0" smtClean="0"/>
              <a:t>the Professoriate </a:t>
            </a:r>
            <a:r>
              <a:rPr lang="en-US" sz="2000" dirty="0"/>
              <a:t>(AGEP) program, which seeks to "advance knowledge about models to improve pathways to the professoriate and success" for historically underrepresented minorities in science, technology, engineering and math (STEM) disciplines.</a:t>
            </a:r>
          </a:p>
          <a:p>
            <a:pPr>
              <a:spcBef>
                <a:spcPts val="600"/>
              </a:spcBef>
            </a:pPr>
            <a:r>
              <a:rPr lang="en-US" sz="2000" dirty="0" smtClean="0"/>
              <a:t>The </a:t>
            </a:r>
            <a:r>
              <a:rPr lang="en-US" sz="2000" dirty="0"/>
              <a:t>award is </a:t>
            </a:r>
            <a:r>
              <a:rPr lang="en-US" sz="2000" dirty="0" smtClean="0"/>
              <a:t>specially </a:t>
            </a:r>
            <a:r>
              <a:rPr lang="en-US" sz="2000" dirty="0"/>
              <a:t>for those in data engineering and data science disciplines. </a:t>
            </a:r>
          </a:p>
        </p:txBody>
      </p:sp>
    </p:spTree>
    <p:extLst>
      <p:ext uri="{BB962C8B-B14F-4D97-AF65-F5344CB8AC3E}">
        <p14:creationId xmlns:p14="http://schemas.microsoft.com/office/powerpoint/2010/main" val="119121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Some Options we would like to explore</a:t>
            </a:r>
            <a:endParaRPr lang="en-US" b="1" dirty="0"/>
          </a:p>
        </p:txBody>
      </p:sp>
      <p:sp>
        <p:nvSpPr>
          <p:cNvPr id="3" name="Content Placeholder 2"/>
          <p:cNvSpPr>
            <a:spLocks noGrp="1"/>
          </p:cNvSpPr>
          <p:nvPr>
            <p:ph idx="1"/>
          </p:nvPr>
        </p:nvSpPr>
        <p:spPr>
          <a:xfrm>
            <a:off x="430721" y="1833256"/>
            <a:ext cx="11029615" cy="3678303"/>
          </a:xfrm>
        </p:spPr>
        <p:txBody>
          <a:bodyPr>
            <a:normAutofit/>
          </a:bodyPr>
          <a:lstStyle/>
          <a:p>
            <a:r>
              <a:rPr lang="en-US" sz="2800" dirty="0"/>
              <a:t>Using Digital Badges To Promote Professional Development </a:t>
            </a:r>
            <a:r>
              <a:rPr lang="en-US" sz="2800" dirty="0" smtClean="0"/>
              <a:t>and Job Readiness </a:t>
            </a:r>
          </a:p>
          <a:p>
            <a:r>
              <a:rPr lang="en-US" sz="2800" dirty="0"/>
              <a:t>Integrating Stackable, Competency-Based </a:t>
            </a:r>
            <a:r>
              <a:rPr lang="en-US" sz="2800" dirty="0" smtClean="0"/>
              <a:t>Micro-credentials </a:t>
            </a:r>
            <a:r>
              <a:rPr lang="en-US" sz="2800" dirty="0"/>
              <a:t>i</a:t>
            </a:r>
            <a:r>
              <a:rPr lang="en-US" sz="2800" dirty="0" smtClean="0"/>
              <a:t>nto </a:t>
            </a:r>
            <a:r>
              <a:rPr lang="en-US" sz="2800" dirty="0"/>
              <a:t>Academic Programs</a:t>
            </a:r>
          </a:p>
          <a:p>
            <a:r>
              <a:rPr lang="en-US" sz="2800" dirty="0" smtClean="0"/>
              <a:t>Industry Standard Certifications</a:t>
            </a:r>
          </a:p>
          <a:p>
            <a:r>
              <a:rPr lang="en-US" sz="2800" dirty="0" smtClean="0"/>
              <a:t>More Certificate Programs</a:t>
            </a:r>
            <a:endParaRPr lang="en-US" sz="2800" dirty="0"/>
          </a:p>
        </p:txBody>
      </p:sp>
    </p:spTree>
    <p:extLst>
      <p:ext uri="{BB962C8B-B14F-4D97-AF65-F5344CB8AC3E}">
        <p14:creationId xmlns:p14="http://schemas.microsoft.com/office/powerpoint/2010/main" val="67216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information</a:t>
            </a:r>
          </a:p>
        </p:txBody>
      </p:sp>
      <p:pic>
        <p:nvPicPr>
          <p:cNvPr id="4" name="Content Placeholder 3"/>
          <p:cNvPicPr>
            <a:picLocks noGrp="1" noChangeAspect="1"/>
          </p:cNvPicPr>
          <p:nvPr>
            <p:ph idx="1"/>
          </p:nvPr>
        </p:nvPicPr>
        <p:blipFill rotWithShape="1">
          <a:blip r:embed="rId2"/>
          <a:srcRect l="8017" t="14447" r="21166" b="5704"/>
          <a:stretch/>
        </p:blipFill>
        <p:spPr>
          <a:xfrm>
            <a:off x="397520" y="243069"/>
            <a:ext cx="11396960" cy="6441310"/>
          </a:xfrm>
          <a:prstGeom prst="rect">
            <a:avLst/>
          </a:prstGeom>
        </p:spPr>
      </p:pic>
    </p:spTree>
    <p:extLst>
      <p:ext uri="{BB962C8B-B14F-4D97-AF65-F5344CB8AC3E}">
        <p14:creationId xmlns:p14="http://schemas.microsoft.com/office/powerpoint/2010/main" val="2795796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844200"/>
            <a:ext cx="12192000" cy="1013800"/>
          </a:xfrm>
        </p:spPr>
        <p:txBody>
          <a:bodyPr>
            <a:noAutofit/>
          </a:bodyPr>
          <a:lstStyle/>
          <a:p>
            <a:pPr algn="ctr"/>
            <a:r>
              <a:rPr lang="en-US" sz="1400" b="1" dirty="0">
                <a:solidFill>
                  <a:srgbClr val="860000"/>
                </a:solidFill>
              </a:rPr>
              <a:t>https://www.onlineschoolscenter.com/micro-credentials/</a:t>
            </a:r>
          </a:p>
        </p:txBody>
      </p:sp>
      <p:pic>
        <p:nvPicPr>
          <p:cNvPr id="4" name="Content Placeholder 3"/>
          <p:cNvPicPr>
            <a:picLocks noGrp="1" noChangeAspect="1"/>
          </p:cNvPicPr>
          <p:nvPr>
            <p:ph idx="1"/>
          </p:nvPr>
        </p:nvPicPr>
        <p:blipFill rotWithShape="1">
          <a:blip r:embed="rId2"/>
          <a:srcRect l="45789" t="14805" r="24372" b="10615"/>
          <a:stretch/>
        </p:blipFill>
        <p:spPr>
          <a:xfrm>
            <a:off x="3669174" y="0"/>
            <a:ext cx="4846320" cy="6510760"/>
          </a:xfrm>
          <a:prstGeom prst="rect">
            <a:avLst/>
          </a:prstGeom>
        </p:spPr>
      </p:pic>
    </p:spTree>
    <p:extLst>
      <p:ext uri="{BB962C8B-B14F-4D97-AF65-F5344CB8AC3E}">
        <p14:creationId xmlns:p14="http://schemas.microsoft.com/office/powerpoint/2010/main" val="3533225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2501" y="183143"/>
            <a:ext cx="10605884" cy="6584487"/>
          </a:xfrm>
        </p:spPr>
      </p:pic>
    </p:spTree>
    <p:extLst>
      <p:ext uri="{BB962C8B-B14F-4D97-AF65-F5344CB8AC3E}">
        <p14:creationId xmlns:p14="http://schemas.microsoft.com/office/powerpoint/2010/main" val="2349472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5"/>
            <a:ext cx="11029616" cy="1138219"/>
          </a:xfrm>
        </p:spPr>
        <p:txBody>
          <a:bodyPr>
            <a:noAutofit/>
          </a:bodyPr>
          <a:lstStyle/>
          <a:p>
            <a:pPr algn="ctr"/>
            <a:r>
              <a:rPr lang="en-US" sz="2400" b="1" dirty="0"/>
              <a:t>Balancing Graduate Education and </a:t>
            </a:r>
            <a:br>
              <a:rPr lang="en-US" sz="2400" b="1" dirty="0"/>
            </a:br>
            <a:r>
              <a:rPr lang="en-US" sz="2400" b="1" dirty="0"/>
              <a:t>the Development of a Career </a:t>
            </a:r>
            <a:r>
              <a:rPr lang="en-US" sz="2400" b="1" dirty="0" smtClean="0"/>
              <a:t>Trajectory</a:t>
            </a:r>
            <a:br>
              <a:rPr lang="en-US" sz="2400" b="1" dirty="0" smtClean="0"/>
            </a:br>
            <a:r>
              <a:rPr lang="en-US" sz="2400" b="1" dirty="0" smtClean="0"/>
              <a:t>Conclusion / recap</a:t>
            </a:r>
            <a:endParaRPr lang="en-US" sz="2400" b="1" dirty="0"/>
          </a:p>
        </p:txBody>
      </p:sp>
      <p:sp>
        <p:nvSpPr>
          <p:cNvPr id="3" name="Content Placeholder 2"/>
          <p:cNvSpPr>
            <a:spLocks noGrp="1"/>
          </p:cNvSpPr>
          <p:nvPr>
            <p:ph idx="1"/>
          </p:nvPr>
        </p:nvSpPr>
        <p:spPr/>
        <p:txBody>
          <a:bodyPr>
            <a:normAutofit/>
          </a:bodyPr>
          <a:lstStyle/>
          <a:p>
            <a:r>
              <a:rPr lang="en-US" sz="2800" dirty="0" smtClean="0"/>
              <a:t>What are we doing?</a:t>
            </a:r>
          </a:p>
          <a:p>
            <a:r>
              <a:rPr lang="en-US" sz="2800" dirty="0" smtClean="0"/>
              <a:t>What </a:t>
            </a:r>
            <a:r>
              <a:rPr lang="en-US" sz="2800" dirty="0" smtClean="0"/>
              <a:t>do we </a:t>
            </a:r>
            <a:r>
              <a:rPr lang="en-US" sz="2800" dirty="0" smtClean="0"/>
              <a:t>plan to do?</a:t>
            </a:r>
          </a:p>
          <a:p>
            <a:r>
              <a:rPr lang="en-US" sz="2800" dirty="0" smtClean="0"/>
              <a:t>Is what we are doing enough?</a:t>
            </a:r>
          </a:p>
          <a:p>
            <a:r>
              <a:rPr lang="en-US" sz="2800" dirty="0" smtClean="0"/>
              <a:t>How can we do more?</a:t>
            </a:r>
          </a:p>
          <a:p>
            <a:r>
              <a:rPr lang="en-US" sz="2800" dirty="0" smtClean="0"/>
              <a:t>Ideas / Thoughts / Share / Suggestions / Questions?</a:t>
            </a:r>
            <a:endParaRPr lang="en-US" sz="2800" dirty="0"/>
          </a:p>
        </p:txBody>
      </p:sp>
    </p:spTree>
    <p:extLst>
      <p:ext uri="{BB962C8B-B14F-4D97-AF65-F5344CB8AC3E}">
        <p14:creationId xmlns:p14="http://schemas.microsoft.com/office/powerpoint/2010/main" val="3798055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1" y="979949"/>
            <a:ext cx="11029616" cy="1013800"/>
          </a:xfrm>
        </p:spPr>
        <p:txBody>
          <a:bodyPr>
            <a:noAutofit/>
          </a:bodyPr>
          <a:lstStyle/>
          <a:p>
            <a:pPr algn="ctr"/>
            <a:r>
              <a:rPr lang="en-US" sz="3200" b="1" dirty="0" smtClean="0"/>
              <a:t>TSU Graduate School</a:t>
            </a:r>
            <a:br>
              <a:rPr lang="en-US" sz="3200" b="1" dirty="0" smtClean="0"/>
            </a:br>
            <a:endParaRPr lang="en-US" sz="3200" dirty="0"/>
          </a:p>
        </p:txBody>
      </p:sp>
      <p:sp>
        <p:nvSpPr>
          <p:cNvPr id="3" name="Content Placeholder 2"/>
          <p:cNvSpPr>
            <a:spLocks noGrp="1"/>
          </p:cNvSpPr>
          <p:nvPr>
            <p:ph idx="1"/>
          </p:nvPr>
        </p:nvSpPr>
        <p:spPr>
          <a:xfrm>
            <a:off x="442296" y="2203645"/>
            <a:ext cx="11271284" cy="3678303"/>
          </a:xfrm>
        </p:spPr>
        <p:txBody>
          <a:bodyPr/>
          <a:lstStyle/>
          <a:p>
            <a:pPr marL="0" indent="0" algn="ctr">
              <a:buNone/>
            </a:pPr>
            <a:r>
              <a:rPr lang="en-US" sz="2600" b="1" dirty="0">
                <a:solidFill>
                  <a:srgbClr val="860000"/>
                </a:solidFill>
              </a:rPr>
              <a:t>The Graduate School</a:t>
            </a:r>
          </a:p>
          <a:p>
            <a:pPr marL="0" indent="0" algn="ctr">
              <a:buNone/>
            </a:pPr>
            <a:r>
              <a:rPr lang="en-US" sz="2600" b="1" dirty="0">
                <a:solidFill>
                  <a:srgbClr val="860000"/>
                </a:solidFill>
              </a:rPr>
              <a:t>Texas Southern University</a:t>
            </a:r>
          </a:p>
          <a:p>
            <a:pPr marL="0" indent="0" algn="ctr">
              <a:buNone/>
            </a:pPr>
            <a:r>
              <a:rPr lang="en-US" sz="2600" b="1" dirty="0">
                <a:solidFill>
                  <a:srgbClr val="860000"/>
                </a:solidFill>
              </a:rPr>
              <a:t>Hannah Hall 211 (HH 211</a:t>
            </a:r>
            <a:r>
              <a:rPr lang="en-US" sz="2600" b="1" dirty="0" smtClean="0">
                <a:solidFill>
                  <a:srgbClr val="860000"/>
                </a:solidFill>
              </a:rPr>
              <a:t>)</a:t>
            </a:r>
          </a:p>
          <a:p>
            <a:pPr marL="0" indent="0" algn="ctr">
              <a:buNone/>
            </a:pPr>
            <a:r>
              <a:rPr lang="en-US" sz="2600" b="1" dirty="0" smtClean="0">
                <a:solidFill>
                  <a:srgbClr val="860000"/>
                </a:solidFill>
              </a:rPr>
              <a:t>3100 Cleburne St., Houston, TX 77004</a:t>
            </a:r>
            <a:endParaRPr lang="en-US" sz="2600" b="1" dirty="0">
              <a:solidFill>
                <a:srgbClr val="860000"/>
              </a:solidFill>
            </a:endParaRPr>
          </a:p>
          <a:p>
            <a:pPr marL="0" indent="0" algn="ctr">
              <a:buNone/>
            </a:pPr>
            <a:r>
              <a:rPr lang="en-US" sz="2600" b="1" dirty="0">
                <a:solidFill>
                  <a:srgbClr val="860000"/>
                </a:solidFill>
              </a:rPr>
              <a:t>Phone: (713) 313-4410  </a:t>
            </a:r>
          </a:p>
          <a:p>
            <a:pPr marL="0" indent="0" algn="ctr">
              <a:buNone/>
            </a:pPr>
            <a:r>
              <a:rPr lang="en-US" sz="2600" b="1" dirty="0" smtClean="0">
                <a:solidFill>
                  <a:srgbClr val="860000"/>
                </a:solidFill>
              </a:rPr>
              <a:t>http</a:t>
            </a:r>
            <a:r>
              <a:rPr lang="en-US" sz="2600" b="1" dirty="0">
                <a:solidFill>
                  <a:srgbClr val="860000"/>
                </a:solidFill>
              </a:rPr>
              <a:t>://</a:t>
            </a:r>
            <a:r>
              <a:rPr lang="en-US" sz="2600" b="1" dirty="0" smtClean="0">
                <a:solidFill>
                  <a:srgbClr val="860000"/>
                </a:solidFill>
              </a:rPr>
              <a:t>www.tsu.edu/graduateschool  </a:t>
            </a:r>
            <a:endParaRPr lang="en-US" sz="2600" b="1" dirty="0">
              <a:solidFill>
                <a:srgbClr val="860000"/>
              </a:solidFill>
            </a:endParaRPr>
          </a:p>
          <a:p>
            <a:endParaRPr lang="en-US" dirty="0"/>
          </a:p>
        </p:txBody>
      </p:sp>
    </p:spTree>
    <p:extLst>
      <p:ext uri="{BB962C8B-B14F-4D97-AF65-F5344CB8AC3E}">
        <p14:creationId xmlns:p14="http://schemas.microsoft.com/office/powerpoint/2010/main" val="3562041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341" y="956799"/>
            <a:ext cx="11029616" cy="1013800"/>
          </a:xfrm>
        </p:spPr>
        <p:txBody>
          <a:bodyPr>
            <a:normAutofit/>
          </a:bodyPr>
          <a:lstStyle/>
          <a:p>
            <a:pPr algn="ctr"/>
            <a:r>
              <a:rPr lang="en-US" sz="3000" b="1" dirty="0"/>
              <a:t>Texas Southern University (TSU</a:t>
            </a:r>
            <a:r>
              <a:rPr lang="en-US" sz="3000" b="1" dirty="0" smtClean="0"/>
              <a:t>)</a:t>
            </a:r>
            <a:br>
              <a:rPr lang="en-US" sz="3000" b="1" dirty="0" smtClean="0"/>
            </a:br>
            <a:endParaRPr lang="en-US" sz="3000" b="1" dirty="0"/>
          </a:p>
        </p:txBody>
      </p:sp>
      <p:sp>
        <p:nvSpPr>
          <p:cNvPr id="3" name="Content Placeholder 2"/>
          <p:cNvSpPr>
            <a:spLocks noGrp="1"/>
          </p:cNvSpPr>
          <p:nvPr>
            <p:ph idx="1"/>
          </p:nvPr>
        </p:nvSpPr>
        <p:spPr>
          <a:xfrm>
            <a:off x="456240" y="2351036"/>
            <a:ext cx="10973760" cy="3678303"/>
          </a:xfrm>
        </p:spPr>
        <p:txBody>
          <a:bodyPr>
            <a:noAutofit/>
          </a:bodyPr>
          <a:lstStyle/>
          <a:p>
            <a:r>
              <a:rPr lang="en-US" sz="2000" dirty="0"/>
              <a:t>Texas Southern University (TSU) is a public historically black university (HBCU) in Houston, Texas. The university is one of the largest and most comprehensive HBCUs in the nation. TSU is a leading </a:t>
            </a:r>
            <a:r>
              <a:rPr lang="en-US" sz="2000" dirty="0" smtClean="0"/>
              <a:t>conferrer of </a:t>
            </a:r>
            <a:r>
              <a:rPr lang="en-US" sz="2000" dirty="0"/>
              <a:t>college degrees to African Americans and Hispanics in Texas and ranks fourth in the United States in doctoral and professional degrees conferred to African Americans.</a:t>
            </a:r>
          </a:p>
          <a:p>
            <a:r>
              <a:rPr lang="en-US" sz="2000" dirty="0"/>
              <a:t>Texas Southern University's history dates back to 1927. </a:t>
            </a:r>
            <a:r>
              <a:rPr lang="en-US" sz="2000" dirty="0" smtClean="0"/>
              <a:t> The </a:t>
            </a:r>
            <a:r>
              <a:rPr lang="en-US" sz="2000" dirty="0"/>
              <a:t>university eventually </a:t>
            </a:r>
            <a:r>
              <a:rPr lang="en-US" sz="2000" dirty="0" smtClean="0"/>
              <a:t>become </a:t>
            </a:r>
            <a:r>
              <a:rPr lang="en-US" sz="2000" dirty="0"/>
              <a:t>a state-supported institution of higher education </a:t>
            </a:r>
            <a:r>
              <a:rPr lang="en-US" sz="2000" dirty="0" smtClean="0"/>
              <a:t>and was finally rebranded as Texas </a:t>
            </a:r>
            <a:r>
              <a:rPr lang="en-US" sz="2000" dirty="0"/>
              <a:t>Southern </a:t>
            </a:r>
            <a:r>
              <a:rPr lang="en-US" sz="2000" dirty="0"/>
              <a:t>University </a:t>
            </a:r>
            <a:r>
              <a:rPr lang="en-US" sz="2000" dirty="0" smtClean="0"/>
              <a:t>on </a:t>
            </a:r>
            <a:r>
              <a:rPr lang="en-US" sz="2000" dirty="0"/>
              <a:t>June 1, </a:t>
            </a:r>
            <a:r>
              <a:rPr lang="en-US" sz="2000" dirty="0" smtClean="0"/>
              <a:t>1951.</a:t>
            </a:r>
            <a:endParaRPr lang="en-US" sz="2000" dirty="0"/>
          </a:p>
          <a:p>
            <a:r>
              <a:rPr lang="en-US" sz="2000" dirty="0"/>
              <a:t>Today, TSU offers bachelor’s, master’s, and doctoral programs in the following academic colleges and schools: College of Liberal Arts and Behavioral Sciences, </a:t>
            </a:r>
            <a:r>
              <a:rPr lang="en-US" sz="2000" dirty="0" smtClean="0"/>
              <a:t> College </a:t>
            </a:r>
            <a:r>
              <a:rPr lang="en-US" sz="2000" dirty="0"/>
              <a:t>of Pharmacy and Health Sciences, College of </a:t>
            </a:r>
            <a:r>
              <a:rPr lang="en-US" sz="2000" dirty="0" smtClean="0"/>
              <a:t>Science, Engineering </a:t>
            </a:r>
            <a:r>
              <a:rPr lang="en-US" sz="2000" dirty="0"/>
              <a:t>and Technology, </a:t>
            </a:r>
            <a:r>
              <a:rPr lang="en-US" sz="2000" dirty="0" smtClean="0"/>
              <a:t> College </a:t>
            </a:r>
            <a:r>
              <a:rPr lang="en-US" sz="2000" dirty="0"/>
              <a:t>of Education, </a:t>
            </a:r>
            <a:r>
              <a:rPr lang="en-US" sz="2000" dirty="0" smtClean="0"/>
              <a:t> Barbara </a:t>
            </a:r>
            <a:r>
              <a:rPr lang="en-US" sz="2000" dirty="0"/>
              <a:t>Jordan-Mickey Leland School of Public Affairs, </a:t>
            </a:r>
            <a:r>
              <a:rPr lang="en-US" sz="2000" dirty="0" smtClean="0"/>
              <a:t> School </a:t>
            </a:r>
            <a:r>
              <a:rPr lang="en-US" sz="2000" dirty="0"/>
              <a:t>of Communication, </a:t>
            </a:r>
            <a:r>
              <a:rPr lang="en-US" sz="2000" dirty="0" smtClean="0"/>
              <a:t> Thurgood </a:t>
            </a:r>
            <a:r>
              <a:rPr lang="en-US" sz="2000" dirty="0"/>
              <a:t>Marshall School of Law, </a:t>
            </a:r>
            <a:r>
              <a:rPr lang="en-US" sz="2000" dirty="0" smtClean="0"/>
              <a:t> Jesse </a:t>
            </a:r>
            <a:r>
              <a:rPr lang="en-US" sz="2000" dirty="0"/>
              <a:t>H. Jones School of Business, </a:t>
            </a:r>
            <a:r>
              <a:rPr lang="en-US" sz="2000" dirty="0" smtClean="0"/>
              <a:t> Thomas </a:t>
            </a:r>
            <a:r>
              <a:rPr lang="en-US" sz="2000" dirty="0"/>
              <a:t>F. Freeman Honors College, and </a:t>
            </a:r>
            <a:r>
              <a:rPr lang="en-US" sz="2000" dirty="0" smtClean="0"/>
              <a:t>the  Graduate </a:t>
            </a:r>
            <a:r>
              <a:rPr lang="en-US" sz="2000" dirty="0"/>
              <a:t>School.</a:t>
            </a:r>
          </a:p>
          <a:p>
            <a:r>
              <a:rPr lang="en-US" sz="2000" dirty="0"/>
              <a:t>At the </a:t>
            </a:r>
            <a:r>
              <a:rPr lang="en-US" sz="2000" dirty="0" smtClean="0"/>
              <a:t>Graduate </a:t>
            </a:r>
            <a:r>
              <a:rPr lang="en-US" sz="2000" dirty="0"/>
              <a:t>level, TSU offers 27 </a:t>
            </a:r>
            <a:r>
              <a:rPr lang="en-US" sz="2000" dirty="0" smtClean="0"/>
              <a:t>Masters</a:t>
            </a:r>
            <a:r>
              <a:rPr lang="en-US" sz="2000" dirty="0"/>
              <a:t>, </a:t>
            </a:r>
            <a:r>
              <a:rPr lang="en-US" sz="2000" dirty="0" smtClean="0"/>
              <a:t>3 </a:t>
            </a:r>
            <a:r>
              <a:rPr lang="en-US" sz="2000" dirty="0"/>
              <a:t>D</a:t>
            </a:r>
            <a:r>
              <a:rPr lang="en-US" sz="2000" dirty="0" smtClean="0"/>
              <a:t>octor </a:t>
            </a:r>
            <a:r>
              <a:rPr lang="en-US" sz="2000" dirty="0"/>
              <a:t>of </a:t>
            </a:r>
            <a:r>
              <a:rPr lang="en-US" sz="2000" dirty="0" smtClean="0"/>
              <a:t>Education </a:t>
            </a:r>
            <a:r>
              <a:rPr lang="en-US" sz="2000" dirty="0"/>
              <a:t>(</a:t>
            </a:r>
            <a:r>
              <a:rPr lang="en-US" sz="2000" dirty="0" smtClean="0"/>
              <a:t>EDD), </a:t>
            </a:r>
            <a:r>
              <a:rPr lang="en-US" sz="2000" dirty="0"/>
              <a:t>and </a:t>
            </a:r>
            <a:r>
              <a:rPr lang="en-US" sz="2000" dirty="0" smtClean="0"/>
              <a:t>4 PHD </a:t>
            </a:r>
            <a:r>
              <a:rPr lang="en-US" sz="2000" dirty="0"/>
              <a:t>programs. </a:t>
            </a:r>
          </a:p>
        </p:txBody>
      </p:sp>
    </p:spTree>
    <p:extLst>
      <p:ext uri="{BB962C8B-B14F-4D97-AF65-F5344CB8AC3E}">
        <p14:creationId xmlns:p14="http://schemas.microsoft.com/office/powerpoint/2010/main" val="539304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TSU Fall 2019</a:t>
            </a:r>
            <a:endParaRPr lang="en-US" sz="3200" b="1" dirty="0"/>
          </a:p>
        </p:txBody>
      </p:sp>
      <p:sp>
        <p:nvSpPr>
          <p:cNvPr id="3" name="Content Placeholder 2"/>
          <p:cNvSpPr>
            <a:spLocks noGrp="1"/>
          </p:cNvSpPr>
          <p:nvPr>
            <p:ph idx="1"/>
          </p:nvPr>
        </p:nvSpPr>
        <p:spPr>
          <a:xfrm>
            <a:off x="861427" y="2351394"/>
            <a:ext cx="10916327" cy="3678303"/>
          </a:xfrm>
        </p:spPr>
        <p:txBody>
          <a:bodyPr>
            <a:noAutofit/>
          </a:bodyPr>
          <a:lstStyle/>
          <a:p>
            <a:pPr>
              <a:spcBef>
                <a:spcPts val="0"/>
              </a:spcBef>
            </a:pPr>
            <a:r>
              <a:rPr lang="en-US" sz="2800" dirty="0" smtClean="0"/>
              <a:t>Students Enrolled: 9,448</a:t>
            </a:r>
          </a:p>
          <a:p>
            <a:pPr>
              <a:spcBef>
                <a:spcPts val="0"/>
              </a:spcBef>
            </a:pPr>
            <a:r>
              <a:rPr lang="en-US" sz="2800" dirty="0" smtClean="0"/>
              <a:t>Graduate: 1,071 (11.5%)</a:t>
            </a:r>
          </a:p>
          <a:p>
            <a:pPr lvl="1">
              <a:spcBef>
                <a:spcPts val="0"/>
              </a:spcBef>
            </a:pPr>
            <a:r>
              <a:rPr lang="en-US" sz="2400" dirty="0" smtClean="0"/>
              <a:t>Doctoral: 200</a:t>
            </a:r>
          </a:p>
          <a:p>
            <a:pPr>
              <a:spcBef>
                <a:spcPts val="0"/>
              </a:spcBef>
            </a:pPr>
            <a:r>
              <a:rPr lang="en-US" sz="2800" dirty="0" smtClean="0"/>
              <a:t>84% on Financial Aid</a:t>
            </a:r>
          </a:p>
          <a:p>
            <a:pPr>
              <a:spcBef>
                <a:spcPts val="0"/>
              </a:spcBef>
            </a:pPr>
            <a:r>
              <a:rPr lang="en-US" sz="2800" dirty="0" smtClean="0"/>
              <a:t>Graduate Degrees:</a:t>
            </a:r>
          </a:p>
          <a:p>
            <a:pPr lvl="1">
              <a:spcBef>
                <a:spcPts val="0"/>
              </a:spcBef>
            </a:pPr>
            <a:r>
              <a:rPr lang="en-US" sz="2400" dirty="0" smtClean="0"/>
              <a:t>27 Masters</a:t>
            </a:r>
          </a:p>
          <a:p>
            <a:pPr lvl="2">
              <a:spcBef>
                <a:spcPts val="0"/>
              </a:spcBef>
            </a:pPr>
            <a:r>
              <a:rPr lang="en-US" sz="2400" dirty="0" smtClean="0"/>
              <a:t>3 Online only</a:t>
            </a:r>
          </a:p>
          <a:p>
            <a:pPr lvl="2">
              <a:spcBef>
                <a:spcPts val="0"/>
              </a:spcBef>
            </a:pPr>
            <a:r>
              <a:rPr lang="en-US" sz="2400" dirty="0" smtClean="0"/>
              <a:t>3 can be completed Online</a:t>
            </a:r>
          </a:p>
          <a:p>
            <a:pPr lvl="1">
              <a:spcBef>
                <a:spcPts val="0"/>
              </a:spcBef>
            </a:pPr>
            <a:r>
              <a:rPr lang="en-US" sz="2400" dirty="0" smtClean="0"/>
              <a:t>3 EDD</a:t>
            </a:r>
          </a:p>
          <a:p>
            <a:pPr lvl="1">
              <a:spcBef>
                <a:spcPts val="0"/>
              </a:spcBef>
            </a:pPr>
            <a:r>
              <a:rPr lang="en-US" sz="2400" dirty="0" smtClean="0"/>
              <a:t>4 PHD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3683" y="2240796"/>
            <a:ext cx="5338456" cy="3338202"/>
          </a:xfrm>
          <a:prstGeom prst="rect">
            <a:avLst/>
          </a:prstGeom>
        </p:spPr>
      </p:pic>
    </p:spTree>
    <p:extLst>
      <p:ext uri="{BB962C8B-B14F-4D97-AF65-F5344CB8AC3E}">
        <p14:creationId xmlns:p14="http://schemas.microsoft.com/office/powerpoint/2010/main" val="625733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are our graduate students?</a:t>
            </a:r>
            <a:endParaRPr lang="en-US" b="1" dirty="0"/>
          </a:p>
        </p:txBody>
      </p:sp>
      <p:sp>
        <p:nvSpPr>
          <p:cNvPr id="3" name="Content Placeholder 2"/>
          <p:cNvSpPr>
            <a:spLocks noGrp="1"/>
          </p:cNvSpPr>
          <p:nvPr>
            <p:ph idx="1"/>
          </p:nvPr>
        </p:nvSpPr>
        <p:spPr/>
        <p:txBody>
          <a:bodyPr/>
          <a:lstStyle/>
          <a:p>
            <a:r>
              <a:rPr lang="en-US" sz="3200" dirty="0" smtClean="0"/>
              <a:t>Outgoing: Gen X</a:t>
            </a:r>
          </a:p>
          <a:p>
            <a:r>
              <a:rPr lang="en-US" sz="3200" dirty="0" smtClean="0"/>
              <a:t>Current: Millennial (Gen Y)</a:t>
            </a:r>
          </a:p>
          <a:p>
            <a:r>
              <a:rPr lang="en-US" sz="3200" dirty="0" smtClean="0"/>
              <a:t>Incoming: Gen Z</a:t>
            </a:r>
          </a:p>
          <a:p>
            <a:endParaRPr lang="en-US" dirty="0"/>
          </a:p>
        </p:txBody>
      </p:sp>
    </p:spTree>
    <p:extLst>
      <p:ext uri="{BB962C8B-B14F-4D97-AF65-F5344CB8AC3E}">
        <p14:creationId xmlns:p14="http://schemas.microsoft.com/office/powerpoint/2010/main" val="1872599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Career </a:t>
            </a:r>
            <a:r>
              <a:rPr lang="en-US" b="1" dirty="0" smtClean="0"/>
              <a:t>Trajectory &amp; Career Readiness</a:t>
            </a:r>
            <a:endParaRPr lang="en-US" b="1" dirty="0"/>
          </a:p>
        </p:txBody>
      </p:sp>
      <p:sp>
        <p:nvSpPr>
          <p:cNvPr id="3" name="Content Placeholder 2"/>
          <p:cNvSpPr>
            <a:spLocks noGrp="1"/>
          </p:cNvSpPr>
          <p:nvPr>
            <p:ph idx="1"/>
          </p:nvPr>
        </p:nvSpPr>
        <p:spPr>
          <a:xfrm>
            <a:off x="581192" y="2180496"/>
            <a:ext cx="11029615" cy="4393924"/>
          </a:xfrm>
        </p:spPr>
        <p:txBody>
          <a:bodyPr>
            <a:normAutofit fontScale="92500" lnSpcReduction="20000"/>
          </a:bodyPr>
          <a:lstStyle/>
          <a:p>
            <a:r>
              <a:rPr lang="en-US" sz="3100" dirty="0" smtClean="0"/>
              <a:t>Career Trajectory</a:t>
            </a:r>
          </a:p>
          <a:p>
            <a:pPr lvl="1"/>
            <a:r>
              <a:rPr lang="en-US" sz="2600" dirty="0"/>
              <a:t>Careers unfold over a lifetime. </a:t>
            </a:r>
            <a:r>
              <a:rPr lang="en-US" sz="2600" dirty="0" smtClean="0"/>
              <a:t> A </a:t>
            </a:r>
            <a:r>
              <a:rPr lang="en-US" sz="2600" dirty="0"/>
              <a:t>career trajectory is the path your jobs take as you move forward, backward or stay on an even keel during your working years. </a:t>
            </a:r>
            <a:r>
              <a:rPr lang="en-US" sz="2600" dirty="0" smtClean="0"/>
              <a:t> </a:t>
            </a:r>
          </a:p>
          <a:p>
            <a:pPr lvl="1"/>
            <a:r>
              <a:rPr lang="en-US" sz="2600" dirty="0" smtClean="0"/>
              <a:t>Attainment </a:t>
            </a:r>
            <a:r>
              <a:rPr lang="en-US" sz="2600" dirty="0"/>
              <a:t>of an advanced degree may accelerate a career trajectory but only if it is accompanied by development of skills, talents, competency, professional growth, and the ability to network with leaders in the profession</a:t>
            </a:r>
            <a:r>
              <a:rPr lang="en-US" sz="2600" dirty="0" smtClean="0"/>
              <a:t>.</a:t>
            </a:r>
          </a:p>
          <a:p>
            <a:r>
              <a:rPr lang="en-US" sz="3000" dirty="0" smtClean="0"/>
              <a:t>Career Readiness</a:t>
            </a:r>
          </a:p>
          <a:p>
            <a:pPr lvl="1"/>
            <a:r>
              <a:rPr lang="en-US" sz="2600" dirty="0" smtClean="0"/>
              <a:t>How does one define Career Readiness?</a:t>
            </a:r>
          </a:p>
          <a:p>
            <a:pPr lvl="1"/>
            <a:r>
              <a:rPr lang="en-US" sz="2600" dirty="0" smtClean="0"/>
              <a:t>State Definition?</a:t>
            </a:r>
          </a:p>
          <a:p>
            <a:pPr lvl="1"/>
            <a:r>
              <a:rPr lang="en-US" sz="2600" dirty="0" smtClean="0"/>
              <a:t>Difference between college readiness and career readiness?</a:t>
            </a:r>
            <a:endParaRPr lang="en-US" sz="2600" dirty="0"/>
          </a:p>
        </p:txBody>
      </p:sp>
    </p:spTree>
    <p:extLst>
      <p:ext uri="{BB962C8B-B14F-4D97-AF65-F5344CB8AC3E}">
        <p14:creationId xmlns:p14="http://schemas.microsoft.com/office/powerpoint/2010/main" val="1751791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808" y="679007"/>
            <a:ext cx="10044367" cy="1013800"/>
          </a:xfrm>
        </p:spPr>
        <p:txBody>
          <a:bodyPr>
            <a:normAutofit/>
          </a:bodyPr>
          <a:lstStyle/>
          <a:p>
            <a:pPr algn="ctr"/>
            <a:r>
              <a:rPr lang="en-US" b="1" dirty="0"/>
              <a:t>https://</a:t>
            </a:r>
            <a:r>
              <a:rPr lang="en-US" b="1" dirty="0" smtClean="0"/>
              <a:t>ccrscenter.org/ccrs-landscape/state-profile/texas</a:t>
            </a:r>
            <a:endParaRPr lang="en-US" b="1" dirty="0"/>
          </a:p>
        </p:txBody>
      </p:sp>
      <p:pic>
        <p:nvPicPr>
          <p:cNvPr id="4" name="Content Placeholder 3"/>
          <p:cNvPicPr>
            <a:picLocks noGrp="1" noChangeAspect="1"/>
          </p:cNvPicPr>
          <p:nvPr>
            <p:ph idx="1"/>
          </p:nvPr>
        </p:nvPicPr>
        <p:blipFill rotWithShape="1">
          <a:blip r:embed="rId2"/>
          <a:srcRect l="14366" t="8701" r="16149" b="9260"/>
          <a:stretch/>
        </p:blipFill>
        <p:spPr>
          <a:xfrm>
            <a:off x="581192" y="1961305"/>
            <a:ext cx="10707983" cy="4685136"/>
          </a:xfrm>
          <a:prstGeom prst="rect">
            <a:avLst/>
          </a:prstGeom>
        </p:spPr>
      </p:pic>
    </p:spTree>
    <p:extLst>
      <p:ext uri="{BB962C8B-B14F-4D97-AF65-F5344CB8AC3E}">
        <p14:creationId xmlns:p14="http://schemas.microsoft.com/office/powerpoint/2010/main" val="1713948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4698" t="8261" r="38534" b="21004"/>
          <a:stretch/>
        </p:blipFill>
        <p:spPr>
          <a:xfrm>
            <a:off x="1979271" y="1938099"/>
            <a:ext cx="7743463" cy="4919901"/>
          </a:xfrm>
          <a:prstGeom prst="rect">
            <a:avLst/>
          </a:prstGeom>
        </p:spPr>
      </p:pic>
      <p:sp>
        <p:nvSpPr>
          <p:cNvPr id="5" name="Title 1"/>
          <p:cNvSpPr>
            <a:spLocks noGrp="1"/>
          </p:cNvSpPr>
          <p:nvPr>
            <p:ph type="title"/>
          </p:nvPr>
        </p:nvSpPr>
        <p:spPr>
          <a:xfrm>
            <a:off x="1275674" y="702156"/>
            <a:ext cx="9673978" cy="1013800"/>
          </a:xfrm>
        </p:spPr>
        <p:txBody>
          <a:bodyPr>
            <a:normAutofit/>
          </a:bodyPr>
          <a:lstStyle/>
          <a:p>
            <a:pPr algn="ctr"/>
            <a:r>
              <a:rPr lang="en-US" b="1" dirty="0"/>
              <a:t>https://</a:t>
            </a:r>
            <a:r>
              <a:rPr lang="en-US" b="1" dirty="0" smtClean="0"/>
              <a:t>ccrscenter.org/ccrs-landscape/state-profile/texas</a:t>
            </a:r>
            <a:endParaRPr lang="en-US" b="1" dirty="0"/>
          </a:p>
        </p:txBody>
      </p:sp>
    </p:spTree>
    <p:extLst>
      <p:ext uri="{BB962C8B-B14F-4D97-AF65-F5344CB8AC3E}">
        <p14:creationId xmlns:p14="http://schemas.microsoft.com/office/powerpoint/2010/main" val="573751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5F0801"/>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3506</TotalTime>
  <Words>1815</Words>
  <Application>Microsoft Office PowerPoint</Application>
  <PresentationFormat>Widescreen</PresentationFormat>
  <Paragraphs>175</Paragraphs>
  <Slides>31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vt:lpstr>
      <vt:lpstr>Gill Sans MT</vt:lpstr>
      <vt:lpstr>Wingdings 2</vt:lpstr>
      <vt:lpstr>Dividend</vt:lpstr>
      <vt:lpstr>Acrobat Document</vt:lpstr>
      <vt:lpstr>Balancing Graduate Education and  the Development of a Career Trajectory</vt:lpstr>
      <vt:lpstr>Balancing Graduate Education and  the Development of a Career Trajectory</vt:lpstr>
      <vt:lpstr>PowerPoint Presentation</vt:lpstr>
      <vt:lpstr>Texas Southern University (TSU) </vt:lpstr>
      <vt:lpstr>TSU Fall 2019</vt:lpstr>
      <vt:lpstr>Who are our graduate students?</vt:lpstr>
      <vt:lpstr>Career Trajectory &amp; Career Readiness</vt:lpstr>
      <vt:lpstr>https://ccrscenter.org/ccrs-landscape/state-profile/texas</vt:lpstr>
      <vt:lpstr>https://ccrscenter.org/ccrs-landscape/state-profile/texas</vt:lpstr>
      <vt:lpstr>Career Path  vs  career plan</vt:lpstr>
      <vt:lpstr>Career Path  vs  career plan</vt:lpstr>
      <vt:lpstr>Reality of graduate education in the US</vt:lpstr>
      <vt:lpstr>https://www.extension.harvard.edu/inside-extension/how-students-balance-full-time-work-school</vt:lpstr>
      <vt:lpstr>https://www.extension.harvard.edu/inside-extension/how-students-balance-full-time-work-school</vt:lpstr>
      <vt:lpstr>Reality of graduate education in the US</vt:lpstr>
      <vt:lpstr>What  are  we  doing  at  Tsu?</vt:lpstr>
      <vt:lpstr>TSU Career Center</vt:lpstr>
      <vt:lpstr>PowerPoint Presentation</vt:lpstr>
      <vt:lpstr>Graduate Program in Pharmaceutical Sciences</vt:lpstr>
      <vt:lpstr>Graduate Program in communication</vt:lpstr>
      <vt:lpstr>College of Education</vt:lpstr>
      <vt:lpstr>Graduate program in transportation</vt:lpstr>
      <vt:lpstr>Graduate program in computer science</vt:lpstr>
      <vt:lpstr>School of business</vt:lpstr>
      <vt:lpstr>Some industry partnerships</vt:lpstr>
      <vt:lpstr>NSF Grant</vt:lpstr>
      <vt:lpstr>Some Options we would like to explore</vt:lpstr>
      <vt:lpstr>General information</vt:lpstr>
      <vt:lpstr>https://www.onlineschoolscenter.com/micro-credentials/</vt:lpstr>
      <vt:lpstr>Balancing Graduate Education and  the Development of a Career Trajectory Conclusion / recap</vt:lpstr>
      <vt:lpstr>TSU Graduate School </vt:lpstr>
    </vt:vector>
  </TitlesOfParts>
  <Company>Texas Southern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Southern University police department</dc:title>
  <dc:creator>Gisbon, M.R.</dc:creator>
  <cp:lastModifiedBy>Vanjani, Mahesh</cp:lastModifiedBy>
  <cp:revision>92</cp:revision>
  <dcterms:created xsi:type="dcterms:W3CDTF">2017-06-08T16:14:24Z</dcterms:created>
  <dcterms:modified xsi:type="dcterms:W3CDTF">2019-09-17T15:59:36Z</dcterms:modified>
</cp:coreProperties>
</file>